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0691813" cy="7559675"/>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62" d="100"/>
          <a:sy n="162" d="100"/>
        </p:scale>
        <p:origin x="374" y="1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Michael" userId="9b5dcbdd-0ebf-406f-bcb6-79f2e9273071" providerId="ADAL" clId="{47E60C8D-5246-4D86-A61C-6D07104F0BA5}"/>
    <pc:docChg chg="undo custSel modSld">
      <pc:chgData name="Chris Michael" userId="9b5dcbdd-0ebf-406f-bcb6-79f2e9273071" providerId="ADAL" clId="{47E60C8D-5246-4D86-A61C-6D07104F0BA5}" dt="2026-08-23T23:22:42.613" v="84" actId="1076"/>
      <pc:docMkLst>
        <pc:docMk/>
      </pc:docMkLst>
      <pc:sldChg chg="addSp delSp modSp mod">
        <pc:chgData name="Chris Michael" userId="9b5dcbdd-0ebf-406f-bcb6-79f2e9273071" providerId="ADAL" clId="{47E60C8D-5246-4D86-A61C-6D07104F0BA5}" dt="2026-08-23T23:20:04.295" v="61" actId="14100"/>
        <pc:sldMkLst>
          <pc:docMk/>
          <pc:sldMk cId="480811696" sldId="256"/>
        </pc:sldMkLst>
        <pc:spChg chg="mod">
          <ac:chgData name="Chris Michael" userId="9b5dcbdd-0ebf-406f-bcb6-79f2e9273071" providerId="ADAL" clId="{47E60C8D-5246-4D86-A61C-6D07104F0BA5}" dt="2026-08-21T02:58:13.323" v="59" actId="14100"/>
          <ac:spMkLst>
            <pc:docMk/>
            <pc:sldMk cId="480811696" sldId="256"/>
            <ac:spMk id="6" creationId="{CCDE0E13-3F31-460A-9B24-D11CC8ACB48F}"/>
          </ac:spMkLst>
        </pc:spChg>
        <pc:picChg chg="add">
          <ac:chgData name="Chris Michael" userId="9b5dcbdd-0ebf-406f-bcb6-79f2e9273071" providerId="ADAL" clId="{47E60C8D-5246-4D86-A61C-6D07104F0BA5}" dt="2026-08-21T02:02:26.374" v="54" actId="22"/>
          <ac:picMkLst>
            <pc:docMk/>
            <pc:sldMk cId="480811696" sldId="256"/>
            <ac:picMk id="7" creationId="{8E35DAD2-B56C-854F-D7DC-9D40F82F939B}"/>
          </ac:picMkLst>
        </pc:picChg>
        <pc:picChg chg="mod">
          <ac:chgData name="Chris Michael" userId="9b5dcbdd-0ebf-406f-bcb6-79f2e9273071" providerId="ADAL" clId="{47E60C8D-5246-4D86-A61C-6D07104F0BA5}" dt="2026-08-23T23:20:04.295" v="61" actId="14100"/>
          <ac:picMkLst>
            <pc:docMk/>
            <pc:sldMk cId="480811696" sldId="256"/>
            <ac:picMk id="12" creationId="{00000000-0000-0000-0000-000000000000}"/>
          </ac:picMkLst>
        </pc:picChg>
      </pc:sldChg>
      <pc:sldChg chg="addSp delSp modSp mod">
        <pc:chgData name="Chris Michael" userId="9b5dcbdd-0ebf-406f-bcb6-79f2e9273071" providerId="ADAL" clId="{47E60C8D-5246-4D86-A61C-6D07104F0BA5}" dt="2026-08-23T23:20:18.448" v="63" actId="14100"/>
        <pc:sldMkLst>
          <pc:docMk/>
          <pc:sldMk cId="987101941" sldId="257"/>
        </pc:sldMkLst>
        <pc:picChg chg="mod">
          <ac:chgData name="Chris Michael" userId="9b5dcbdd-0ebf-406f-bcb6-79f2e9273071" providerId="ADAL" clId="{47E60C8D-5246-4D86-A61C-6D07104F0BA5}" dt="2026-08-23T23:20:18.448" v="63" actId="14100"/>
          <ac:picMkLst>
            <pc:docMk/>
            <pc:sldMk cId="987101941" sldId="257"/>
            <ac:picMk id="31" creationId="{00000000-0000-0000-0000-000000000000}"/>
          </ac:picMkLst>
        </pc:picChg>
      </pc:sldChg>
      <pc:sldChg chg="delSp modSp mod">
        <pc:chgData name="Chris Michael" userId="9b5dcbdd-0ebf-406f-bcb6-79f2e9273071" providerId="ADAL" clId="{47E60C8D-5246-4D86-A61C-6D07104F0BA5}" dt="2026-08-23T23:20:35.697" v="65" actId="14100"/>
        <pc:sldMkLst>
          <pc:docMk/>
          <pc:sldMk cId="148512093" sldId="258"/>
        </pc:sldMkLst>
        <pc:picChg chg="mod">
          <ac:chgData name="Chris Michael" userId="9b5dcbdd-0ebf-406f-bcb6-79f2e9273071" providerId="ADAL" clId="{47E60C8D-5246-4D86-A61C-6D07104F0BA5}" dt="2026-08-23T23:20:35.697" v="65" actId="14100"/>
          <ac:picMkLst>
            <pc:docMk/>
            <pc:sldMk cId="148512093" sldId="258"/>
            <ac:picMk id="18" creationId="{00000000-0000-0000-0000-000000000000}"/>
          </ac:picMkLst>
        </pc:picChg>
      </pc:sldChg>
      <pc:sldChg chg="addSp delSp mod">
        <pc:chgData name="Chris Michael" userId="9b5dcbdd-0ebf-406f-bcb6-79f2e9273071" providerId="ADAL" clId="{47E60C8D-5246-4D86-A61C-6D07104F0BA5}" dt="2026-08-21T02:01:18.295" v="47" actId="22"/>
        <pc:sldMkLst>
          <pc:docMk/>
          <pc:sldMk cId="889245965" sldId="259"/>
        </pc:sldMkLst>
        <pc:picChg chg="add">
          <ac:chgData name="Chris Michael" userId="9b5dcbdd-0ebf-406f-bcb6-79f2e9273071" providerId="ADAL" clId="{47E60C8D-5246-4D86-A61C-6D07104F0BA5}" dt="2026-08-21T02:01:18.295" v="47" actId="22"/>
          <ac:picMkLst>
            <pc:docMk/>
            <pc:sldMk cId="889245965" sldId="259"/>
            <ac:picMk id="20" creationId="{A3518B02-4BDF-AD81-9432-FA1249DA5CB1}"/>
          </ac:picMkLst>
        </pc:picChg>
      </pc:sldChg>
      <pc:sldChg chg="addSp delSp modSp mod">
        <pc:chgData name="Chris Michael" userId="9b5dcbdd-0ebf-406f-bcb6-79f2e9273071" providerId="ADAL" clId="{47E60C8D-5246-4D86-A61C-6D07104F0BA5}" dt="2026-08-23T23:20:51.549" v="67" actId="14100"/>
        <pc:sldMkLst>
          <pc:docMk/>
          <pc:sldMk cId="1583867334" sldId="260"/>
        </pc:sldMkLst>
        <pc:picChg chg="add">
          <ac:chgData name="Chris Michael" userId="9b5dcbdd-0ebf-406f-bcb6-79f2e9273071" providerId="ADAL" clId="{47E60C8D-5246-4D86-A61C-6D07104F0BA5}" dt="2026-08-21T02:01:14.977" v="46" actId="22"/>
          <ac:picMkLst>
            <pc:docMk/>
            <pc:sldMk cId="1583867334" sldId="260"/>
            <ac:picMk id="16" creationId="{7B81D922-002D-1782-0F3B-D489332D6C6F}"/>
          </ac:picMkLst>
        </pc:picChg>
        <pc:picChg chg="mod">
          <ac:chgData name="Chris Michael" userId="9b5dcbdd-0ebf-406f-bcb6-79f2e9273071" providerId="ADAL" clId="{47E60C8D-5246-4D86-A61C-6D07104F0BA5}" dt="2026-08-23T23:20:51.549" v="67" actId="14100"/>
          <ac:picMkLst>
            <pc:docMk/>
            <pc:sldMk cId="1583867334" sldId="260"/>
            <ac:picMk id="21" creationId="{00000000-0000-0000-0000-000000000000}"/>
          </ac:picMkLst>
        </pc:picChg>
      </pc:sldChg>
      <pc:sldChg chg="addSp delSp modSp mod">
        <pc:chgData name="Chris Michael" userId="9b5dcbdd-0ebf-406f-bcb6-79f2e9273071" providerId="ADAL" clId="{47E60C8D-5246-4D86-A61C-6D07104F0BA5}" dt="2026-08-21T02:01:10.934" v="45" actId="22"/>
        <pc:sldMkLst>
          <pc:docMk/>
          <pc:sldMk cId="1148919389" sldId="261"/>
        </pc:sldMkLst>
        <pc:picChg chg="add">
          <ac:chgData name="Chris Michael" userId="9b5dcbdd-0ebf-406f-bcb6-79f2e9273071" providerId="ADAL" clId="{47E60C8D-5246-4D86-A61C-6D07104F0BA5}" dt="2026-08-21T02:01:10.934" v="45" actId="22"/>
          <ac:picMkLst>
            <pc:docMk/>
            <pc:sldMk cId="1148919389" sldId="261"/>
            <ac:picMk id="18" creationId="{36858DA7-8266-BE27-74AA-C8F0FAE30925}"/>
          </ac:picMkLst>
        </pc:picChg>
      </pc:sldChg>
      <pc:sldChg chg="delSp modSp mod">
        <pc:chgData name="Chris Michael" userId="9b5dcbdd-0ebf-406f-bcb6-79f2e9273071" providerId="ADAL" clId="{47E60C8D-5246-4D86-A61C-6D07104F0BA5}" dt="2026-08-23T23:21:04.343" v="69" actId="14100"/>
        <pc:sldMkLst>
          <pc:docMk/>
          <pc:sldMk cId="1538620546" sldId="262"/>
        </pc:sldMkLst>
        <pc:picChg chg="mod">
          <ac:chgData name="Chris Michael" userId="9b5dcbdd-0ebf-406f-bcb6-79f2e9273071" providerId="ADAL" clId="{47E60C8D-5246-4D86-A61C-6D07104F0BA5}" dt="2026-08-23T23:21:04.343" v="69" actId="14100"/>
          <ac:picMkLst>
            <pc:docMk/>
            <pc:sldMk cId="1538620546" sldId="262"/>
            <ac:picMk id="18" creationId="{00000000-0000-0000-0000-000000000000}"/>
          </ac:picMkLst>
        </pc:picChg>
      </pc:sldChg>
      <pc:sldChg chg="addSp delSp modSp mod">
        <pc:chgData name="Chris Michael" userId="9b5dcbdd-0ebf-406f-bcb6-79f2e9273071" providerId="ADAL" clId="{47E60C8D-5246-4D86-A61C-6D07104F0BA5}" dt="2026-08-23T23:21:20.567" v="71" actId="14100"/>
        <pc:sldMkLst>
          <pc:docMk/>
          <pc:sldMk cId="1286053030" sldId="263"/>
        </pc:sldMkLst>
        <pc:picChg chg="add">
          <ac:chgData name="Chris Michael" userId="9b5dcbdd-0ebf-406f-bcb6-79f2e9273071" providerId="ADAL" clId="{47E60C8D-5246-4D86-A61C-6D07104F0BA5}" dt="2026-08-21T02:01:06.123" v="44" actId="22"/>
          <ac:picMkLst>
            <pc:docMk/>
            <pc:sldMk cId="1286053030" sldId="263"/>
            <ac:picMk id="12" creationId="{46C969C7-30EA-FE02-ED01-7C559B3BC0F7}"/>
          </ac:picMkLst>
        </pc:picChg>
        <pc:picChg chg="mod">
          <ac:chgData name="Chris Michael" userId="9b5dcbdd-0ebf-406f-bcb6-79f2e9273071" providerId="ADAL" clId="{47E60C8D-5246-4D86-A61C-6D07104F0BA5}" dt="2026-08-23T23:21:20.567" v="71" actId="14100"/>
          <ac:picMkLst>
            <pc:docMk/>
            <pc:sldMk cId="1286053030" sldId="263"/>
            <ac:picMk id="17" creationId="{00000000-0000-0000-0000-000000000000}"/>
          </ac:picMkLst>
        </pc:picChg>
      </pc:sldChg>
      <pc:sldChg chg="addSp delSp modSp mod">
        <pc:chgData name="Chris Michael" userId="9b5dcbdd-0ebf-406f-bcb6-79f2e9273071" providerId="ADAL" clId="{47E60C8D-5246-4D86-A61C-6D07104F0BA5}" dt="2026-08-21T02:01:02.637" v="43" actId="33524"/>
        <pc:sldMkLst>
          <pc:docMk/>
          <pc:sldMk cId="1048816722" sldId="264"/>
        </pc:sldMkLst>
        <pc:spChg chg="mod">
          <ac:chgData name="Chris Michael" userId="9b5dcbdd-0ebf-406f-bcb6-79f2e9273071" providerId="ADAL" clId="{47E60C8D-5246-4D86-A61C-6D07104F0BA5}" dt="2026-08-21T02:01:02.637" v="43" actId="33524"/>
          <ac:spMkLst>
            <pc:docMk/>
            <pc:sldMk cId="1048816722" sldId="264"/>
            <ac:spMk id="5" creationId="{A97B3C65-CCA0-4447-8D47-C0D288C9BCD9}"/>
          </ac:spMkLst>
        </pc:spChg>
        <pc:picChg chg="add">
          <ac:chgData name="Chris Michael" userId="9b5dcbdd-0ebf-406f-bcb6-79f2e9273071" providerId="ADAL" clId="{47E60C8D-5246-4D86-A61C-6D07104F0BA5}" dt="2026-08-21T02:00:58.571" v="42" actId="22"/>
          <ac:picMkLst>
            <pc:docMk/>
            <pc:sldMk cId="1048816722" sldId="264"/>
            <ac:picMk id="18" creationId="{5856241D-CDD0-B2E8-8043-DA7AF45E3591}"/>
          </ac:picMkLst>
        </pc:picChg>
      </pc:sldChg>
      <pc:sldChg chg="delSp modSp mod">
        <pc:chgData name="Chris Michael" userId="9b5dcbdd-0ebf-406f-bcb6-79f2e9273071" providerId="ADAL" clId="{47E60C8D-5246-4D86-A61C-6D07104F0BA5}" dt="2026-08-23T23:21:51.770" v="77" actId="14100"/>
        <pc:sldMkLst>
          <pc:docMk/>
          <pc:sldMk cId="2061258768" sldId="265"/>
        </pc:sldMkLst>
        <pc:picChg chg="mod">
          <ac:chgData name="Chris Michael" userId="9b5dcbdd-0ebf-406f-bcb6-79f2e9273071" providerId="ADAL" clId="{47E60C8D-5246-4D86-A61C-6D07104F0BA5}" dt="2026-08-23T23:21:51.770" v="77" actId="14100"/>
          <ac:picMkLst>
            <pc:docMk/>
            <pc:sldMk cId="2061258768" sldId="265"/>
            <ac:picMk id="18" creationId="{00000000-0000-0000-0000-000000000000}"/>
          </ac:picMkLst>
        </pc:picChg>
      </pc:sldChg>
      <pc:sldChg chg="addSp delSp modSp mod">
        <pc:chgData name="Chris Michael" userId="9b5dcbdd-0ebf-406f-bcb6-79f2e9273071" providerId="ADAL" clId="{47E60C8D-5246-4D86-A61C-6D07104F0BA5}" dt="2026-08-23T23:22:06.665" v="79" actId="14100"/>
        <pc:sldMkLst>
          <pc:docMk/>
          <pc:sldMk cId="124401286" sldId="266"/>
        </pc:sldMkLst>
        <pc:spChg chg="mod">
          <ac:chgData name="Chris Michael" userId="9b5dcbdd-0ebf-406f-bcb6-79f2e9273071" providerId="ADAL" clId="{47E60C8D-5246-4D86-A61C-6D07104F0BA5}" dt="2026-08-21T01:58:26.150" v="19" actId="14100"/>
          <ac:spMkLst>
            <pc:docMk/>
            <pc:sldMk cId="124401286" sldId="266"/>
            <ac:spMk id="5" creationId="{D573C2C0-BC94-483B-B8E4-7DD796206325}"/>
          </ac:spMkLst>
        </pc:spChg>
        <pc:picChg chg="add">
          <ac:chgData name="Chris Michael" userId="9b5dcbdd-0ebf-406f-bcb6-79f2e9273071" providerId="ADAL" clId="{47E60C8D-5246-4D86-A61C-6D07104F0BA5}" dt="2026-08-21T02:00:53.637" v="41" actId="22"/>
          <ac:picMkLst>
            <pc:docMk/>
            <pc:sldMk cId="124401286" sldId="266"/>
            <ac:picMk id="16" creationId="{83575DF6-A77C-CE76-EC12-B5B8364467DD}"/>
          </ac:picMkLst>
        </pc:picChg>
        <pc:picChg chg="mod">
          <ac:chgData name="Chris Michael" userId="9b5dcbdd-0ebf-406f-bcb6-79f2e9273071" providerId="ADAL" clId="{47E60C8D-5246-4D86-A61C-6D07104F0BA5}" dt="2026-08-23T23:22:06.665" v="79" actId="14100"/>
          <ac:picMkLst>
            <pc:docMk/>
            <pc:sldMk cId="124401286" sldId="266"/>
            <ac:picMk id="17" creationId="{00000000-0000-0000-0000-000000000000}"/>
          </ac:picMkLst>
        </pc:picChg>
      </pc:sldChg>
      <pc:sldChg chg="delSp modSp mod">
        <pc:chgData name="Chris Michael" userId="9b5dcbdd-0ebf-406f-bcb6-79f2e9273071" providerId="ADAL" clId="{47E60C8D-5246-4D86-A61C-6D07104F0BA5}" dt="2026-08-23T23:22:17.646" v="81" actId="14100"/>
        <pc:sldMkLst>
          <pc:docMk/>
          <pc:sldMk cId="419249354" sldId="267"/>
        </pc:sldMkLst>
        <pc:picChg chg="mod">
          <ac:chgData name="Chris Michael" userId="9b5dcbdd-0ebf-406f-bcb6-79f2e9273071" providerId="ADAL" clId="{47E60C8D-5246-4D86-A61C-6D07104F0BA5}" dt="2026-08-23T23:22:17.646" v="81" actId="14100"/>
          <ac:picMkLst>
            <pc:docMk/>
            <pc:sldMk cId="419249354" sldId="267"/>
            <ac:picMk id="17" creationId="{00000000-0000-0000-0000-000000000000}"/>
          </ac:picMkLst>
        </pc:picChg>
      </pc:sldChg>
      <pc:sldChg chg="addSp modSp mod">
        <pc:chgData name="Chris Michael" userId="9b5dcbdd-0ebf-406f-bcb6-79f2e9273071" providerId="ADAL" clId="{47E60C8D-5246-4D86-A61C-6D07104F0BA5}" dt="2026-08-21T02:00:35.568" v="39" actId="14100"/>
        <pc:sldMkLst>
          <pc:docMk/>
          <pc:sldMk cId="42053178" sldId="268"/>
        </pc:sldMkLst>
        <pc:spChg chg="mod">
          <ac:chgData name="Chris Michael" userId="9b5dcbdd-0ebf-406f-bcb6-79f2e9273071" providerId="ADAL" clId="{47E60C8D-5246-4D86-A61C-6D07104F0BA5}" dt="2026-08-21T01:58:06.533" v="16" actId="14100"/>
          <ac:spMkLst>
            <pc:docMk/>
            <pc:sldMk cId="42053178" sldId="268"/>
            <ac:spMk id="2" creationId="{4E875D9D-3E1D-41CA-A2B9-58564AFA9AC3}"/>
          </ac:spMkLst>
        </pc:spChg>
        <pc:picChg chg="add mod">
          <ac:chgData name="Chris Michael" userId="9b5dcbdd-0ebf-406f-bcb6-79f2e9273071" providerId="ADAL" clId="{47E60C8D-5246-4D86-A61C-6D07104F0BA5}" dt="2026-08-21T02:00:35.568" v="39" actId="14100"/>
          <ac:picMkLst>
            <pc:docMk/>
            <pc:sldMk cId="42053178" sldId="268"/>
            <ac:picMk id="13" creationId="{20EE8819-022F-FB9D-22EF-427E76DAD676}"/>
          </ac:picMkLst>
        </pc:picChg>
      </pc:sldChg>
      <pc:sldChg chg="addSp delSp modSp mod">
        <pc:chgData name="Chris Michael" userId="9b5dcbdd-0ebf-406f-bcb6-79f2e9273071" providerId="ADAL" clId="{47E60C8D-5246-4D86-A61C-6D07104F0BA5}" dt="2026-08-23T23:22:42.613" v="84" actId="1076"/>
        <pc:sldMkLst>
          <pc:docMk/>
          <pc:sldMk cId="1245542047" sldId="269"/>
        </pc:sldMkLst>
        <pc:picChg chg="add mod">
          <ac:chgData name="Chris Michael" userId="9b5dcbdd-0ebf-406f-bcb6-79f2e9273071" providerId="ADAL" clId="{47E60C8D-5246-4D86-A61C-6D07104F0BA5}" dt="2026-08-21T02:02:01.346" v="52" actId="1076"/>
          <ac:picMkLst>
            <pc:docMk/>
            <pc:sldMk cId="1245542047" sldId="269"/>
            <ac:picMk id="4" creationId="{B1B6EED3-4081-2914-A8A8-D5A54E06EB94}"/>
          </ac:picMkLst>
        </pc:picChg>
        <pc:picChg chg="mod">
          <ac:chgData name="Chris Michael" userId="9b5dcbdd-0ebf-406f-bcb6-79f2e9273071" providerId="ADAL" clId="{47E60C8D-5246-4D86-A61C-6D07104F0BA5}" dt="2026-08-23T23:22:42.613" v="84" actId="1076"/>
          <ac:picMkLst>
            <pc:docMk/>
            <pc:sldMk cId="1245542047" sldId="269"/>
            <ac:picMk id="23"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61E39"/>
        </a:solidFill>
        <a:effectLst/>
      </p:bgPr>
    </p:bg>
    <p:spTree>
      <p:nvGrpSpPr>
        <p:cNvPr id="1" name=""/>
        <p:cNvGrpSpPr/>
        <p:nvPr/>
      </p:nvGrpSpPr>
      <p:grpSpPr>
        <a:xfrm>
          <a:off x="0" y="0"/>
          <a:ext cx="0" cy="0"/>
          <a:chOff x="0" y="0"/>
          <a:chExt cx="0" cy="0"/>
        </a:xfrm>
      </p:grpSpPr>
      <p:pic>
        <p:nvPicPr>
          <p:cNvPr id="12" name="Picture 9"/>
          <p:cNvPicPr>
            <a:picLocks noChangeAspect="1"/>
          </p:cNvPicPr>
          <p:nvPr/>
        </p:nvPicPr>
        <p:blipFill>
          <a:blip r:embed="rId3"/>
          <a:srcRect l="42000" r="8900"/>
          <a:stretch>
            <a:fillRect/>
          </a:stretch>
        </p:blipFill>
        <p:spPr>
          <a:xfrm>
            <a:off x="5537864" y="0"/>
            <a:ext cx="5153949" cy="7559675"/>
          </a:xfrm>
          <a:prstGeom prst="rect">
            <a:avLst/>
          </a:prstGeom>
        </p:spPr>
      </p:pic>
      <p:sp>
        <p:nvSpPr>
          <p:cNvPr id="5" name="Rectangle 4">
            <a:extLst>
              <a:ext uri="{FF2B5EF4-FFF2-40B4-BE49-F238E27FC236}">
                <a16:creationId xmlns:a16="http://schemas.microsoft.com/office/drawing/2014/main" id="{3F4CA1F5-35CB-4A60-861F-47A5BD5F9C69}"/>
              </a:ext>
            </a:extLst>
          </p:cNvPr>
          <p:cNvSpPr>
            <a:spLocks noGrp="1"/>
          </p:cNvSpPr>
          <p:nvPr/>
        </p:nvSpPr>
        <p:spPr>
          <a:xfrm>
            <a:off x="618131" y="2058000"/>
            <a:ext cx="3424781" cy="294000"/>
          </a:xfrm>
          <a:prstGeom prst="rect">
            <a:avLst/>
          </a:prstGeom>
          <a:noFill/>
          <a:ln w="0">
            <a:noFill/>
            <a:prstDash val="solid"/>
          </a:ln>
        </p:spPr>
        <p:txBody>
          <a:bodyPr/>
          <a:lstStyle/>
          <a:p>
            <a:pPr algn="l">
              <a:buNone/>
              <a:defRPr sz="900" b="1">
                <a:solidFill>
                  <a:srgbClr val="8CE2DE"/>
                </a:solidFill>
              </a:defRPr>
            </a:pPr>
            <a:r>
              <a:rPr sz="1400" b="1">
                <a:solidFill>
                  <a:schemeClr val="bg1"/>
                </a:solidFill>
              </a:rPr>
              <a:t>APIS PRIVACY STATEMENT</a:t>
            </a:r>
          </a:p>
        </p:txBody>
      </p:sp>
      <p:sp>
        <p:nvSpPr>
          <p:cNvPr id="6" name="Rectangle 5">
            <a:extLst>
              <a:ext uri="{FF2B5EF4-FFF2-40B4-BE49-F238E27FC236}">
                <a16:creationId xmlns:a16="http://schemas.microsoft.com/office/drawing/2014/main" id="{CCDE0E13-3F31-460A-9B24-D11CC8ACB48F}"/>
              </a:ext>
            </a:extLst>
          </p:cNvPr>
          <p:cNvSpPr>
            <a:spLocks noGrp="1"/>
          </p:cNvSpPr>
          <p:nvPr/>
        </p:nvSpPr>
        <p:spPr>
          <a:xfrm>
            <a:off x="618131" y="2562000"/>
            <a:ext cx="5014384" cy="2310000"/>
          </a:xfrm>
          <a:prstGeom prst="rect">
            <a:avLst/>
          </a:prstGeom>
          <a:noFill/>
          <a:ln w="0">
            <a:noFill/>
            <a:prstDash val="solid"/>
          </a:ln>
        </p:spPr>
        <p:txBody>
          <a:bodyPr/>
          <a:lstStyle/>
          <a:p>
            <a:pPr>
              <a:buNone/>
              <a:defRPr sz="3225" b="1">
                <a:solidFill>
                  <a:srgbClr val="FFFFFF"/>
                </a:solidFill>
              </a:defRPr>
            </a:pPr>
            <a:r>
              <a:rPr sz="2800" b="1" dirty="0">
                <a:solidFill>
                  <a:srgbClr val="FFFFFF"/>
                </a:solidFill>
              </a:rPr>
              <a:t>Responsible handling of personal information.</a:t>
            </a:r>
            <a:endParaRPr lang="en-AU" sz="2800" b="1" dirty="0">
              <a:solidFill>
                <a:srgbClr val="FFFFFF"/>
              </a:solidFill>
            </a:endParaRPr>
          </a:p>
          <a:p>
            <a:pPr>
              <a:buNone/>
              <a:defRPr sz="3225" b="1">
                <a:solidFill>
                  <a:srgbClr val="FFFFFF"/>
                </a:solidFill>
              </a:defRPr>
            </a:pPr>
            <a:endParaRPr lang="en-AU" sz="2800" b="1" dirty="0">
              <a:solidFill>
                <a:srgbClr val="FFFFFF"/>
              </a:solidFill>
            </a:endParaRPr>
          </a:p>
          <a:p>
            <a:pPr marL="0" marR="0" lvl="0" indent="0" algn="l" defTabSz="914400" rtl="0" eaLnBrk="1" fontAlgn="auto" latinLnBrk="0" hangingPunct="1">
              <a:lnSpc>
                <a:spcPct val="100000"/>
              </a:lnSpc>
              <a:spcBef>
                <a:spcPts val="0"/>
              </a:spcBef>
              <a:spcAft>
                <a:spcPts val="0"/>
              </a:spcAft>
              <a:buClrTx/>
              <a:buSzTx/>
              <a:buFontTx/>
              <a:buNone/>
              <a:tabLst/>
              <a:defRPr sz="1184" b="0" i="0">
                <a:solidFill>
                  <a:srgbClr val="D9E8EF"/>
                </a:solidFill>
              </a:defRPr>
            </a:pPr>
            <a:r>
              <a:rPr kumimoji="0" lang="en-AU" sz="900" b="1" i="0" u="none" strike="noStrike" kern="1200" cap="none" spc="0" normalizeH="0" baseline="0" noProof="0" dirty="0">
                <a:ln>
                  <a:noFill/>
                </a:ln>
                <a:solidFill>
                  <a:srgbClr val="D9E8EF"/>
                </a:solidFill>
                <a:effectLst/>
                <a:uLnTx/>
                <a:uFillTx/>
                <a:latin typeface="Calibri"/>
                <a:ea typeface="Calibri"/>
                <a:cs typeface="Calibri"/>
              </a:rPr>
              <a:t>Victoria | New South Wales | Queensland | South Australia | ACT | Tasmania | Western Australia</a:t>
            </a:r>
          </a:p>
          <a:p>
            <a:pPr>
              <a:buNone/>
              <a:defRPr sz="3225" b="1">
                <a:solidFill>
                  <a:srgbClr val="FFFFFF"/>
                </a:solidFill>
              </a:defRPr>
            </a:pPr>
            <a:endParaRPr sz="2800" b="1" dirty="0">
              <a:solidFill>
                <a:srgbClr val="FFFFFF"/>
              </a:solidFill>
            </a:endParaRPr>
          </a:p>
        </p:txBody>
      </p:sp>
      <p:sp>
        <p:nvSpPr>
          <p:cNvPr id="8" name="Rectangle 7">
            <a:extLst>
              <a:ext uri="{FF2B5EF4-FFF2-40B4-BE49-F238E27FC236}">
                <a16:creationId xmlns:a16="http://schemas.microsoft.com/office/drawing/2014/main" id="{A2C76F16-8A03-4851-A0D0-6C4FA7C9C616}"/>
              </a:ext>
            </a:extLst>
          </p:cNvPr>
          <p:cNvSpPr>
            <a:spLocks noGrp="1"/>
          </p:cNvSpPr>
          <p:nvPr/>
        </p:nvSpPr>
        <p:spPr>
          <a:xfrm>
            <a:off x="618131" y="5796000"/>
            <a:ext cx="3591844" cy="588000"/>
          </a:xfrm>
          <a:prstGeom prst="rect">
            <a:avLst/>
          </a:prstGeom>
          <a:noFill/>
          <a:ln w="0">
            <a:noFill/>
            <a:prstDash val="solid"/>
          </a:ln>
        </p:spPr>
        <p:txBody>
          <a:bodyPr/>
          <a:lstStyle/>
          <a:p>
            <a:pPr algn="l">
              <a:buNone/>
              <a:defRPr sz="1275" b="0">
                <a:solidFill>
                  <a:srgbClr val="D9E8F4"/>
                </a:solidFill>
              </a:defRPr>
            </a:pPr>
            <a:r>
              <a:rPr sz="1275" b="0">
                <a:solidFill>
                  <a:srgbClr val="D9E8F4"/>
                </a:solidFill>
              </a:rPr>
              <a:t>Alliance Property &amp; Infrastructure Services Pty Ltd (APIS)</a:t>
            </a:r>
          </a:p>
        </p:txBody>
      </p:sp>
      <p:sp>
        <p:nvSpPr>
          <p:cNvPr id="9" name="Rectangle 8">
            <a:extLst>
              <a:ext uri="{FF2B5EF4-FFF2-40B4-BE49-F238E27FC236}">
                <a16:creationId xmlns:a16="http://schemas.microsoft.com/office/drawing/2014/main" id="{4DCB5035-7E7A-4DC8-8C98-559893757A3C}"/>
              </a:ext>
            </a:extLst>
          </p:cNvPr>
          <p:cNvSpPr>
            <a:spLocks noGrp="1"/>
          </p:cNvSpPr>
          <p:nvPr/>
        </p:nvSpPr>
        <p:spPr>
          <a:xfrm>
            <a:off x="618131" y="7056000"/>
            <a:ext cx="2673000" cy="189000"/>
          </a:xfrm>
          <a:prstGeom prst="rect">
            <a:avLst/>
          </a:prstGeom>
          <a:noFill/>
          <a:ln w="0">
            <a:noFill/>
            <a:prstDash val="solid"/>
          </a:ln>
        </p:spPr>
        <p:txBody>
          <a:bodyPr/>
          <a:lstStyle/>
          <a:p>
            <a:pPr>
              <a:buNone/>
              <a:defRPr sz="600" b="1">
                <a:solidFill>
                  <a:srgbClr val="C9DCEB"/>
                </a:solidFill>
              </a:defRPr>
            </a:pPr>
            <a:r>
              <a:rPr sz="700" b="1">
                <a:solidFill>
                  <a:srgbClr val="C9DCEB"/>
                </a:solidFill>
              </a:rPr>
              <a:t>Effective 8 July 2026</a:t>
            </a:r>
          </a:p>
        </p:txBody>
      </p:sp>
      <p:pic>
        <p:nvPicPr>
          <p:cNvPr id="7" name="Picture 6">
            <a:extLst>
              <a:ext uri="{FF2B5EF4-FFF2-40B4-BE49-F238E27FC236}">
                <a16:creationId xmlns:a16="http://schemas.microsoft.com/office/drawing/2014/main" id="{8E35DAD2-B56C-854F-D7DC-9D40F82F93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908" y="296086"/>
            <a:ext cx="1792929" cy="1593914"/>
          </a:xfrm>
          <a:prstGeom prst="rect">
            <a:avLst/>
          </a:prstGeom>
        </p:spPr>
      </p:pic>
    </p:spTree>
    <p:extLst>
      <p:ext uri="{BB962C8B-B14F-4D97-AF65-F5344CB8AC3E}">
        <p14:creationId xmlns:p14="http://schemas.microsoft.com/office/powerpoint/2010/main" val="480811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7FA"/>
        </a:solidFill>
        <a:effectLst/>
      </p:bgPr>
    </p:bg>
    <p:spTree>
      <p:nvGrpSpPr>
        <p:cNvPr id="1" name=""/>
        <p:cNvGrpSpPr/>
        <p:nvPr/>
      </p:nvGrpSpPr>
      <p:grpSpPr>
        <a:xfrm>
          <a:off x="0" y="0"/>
          <a:ext cx="0" cy="0"/>
          <a:chOff x="0" y="0"/>
          <a:chExt cx="0" cy="0"/>
        </a:xfrm>
      </p:grpSpPr>
      <p:pic>
        <p:nvPicPr>
          <p:cNvPr id="31" name="Picture 28"/>
          <p:cNvPicPr>
            <a:picLocks noChangeAspect="1"/>
          </p:cNvPicPr>
          <p:nvPr/>
        </p:nvPicPr>
        <p:blipFill>
          <a:blip r:embed="rId3"/>
          <a:srcRect l="35000" r="36000"/>
          <a:stretch>
            <a:fillRect/>
          </a:stretch>
        </p:blipFill>
        <p:spPr>
          <a:xfrm>
            <a:off x="7400869" y="0"/>
            <a:ext cx="3310181" cy="7559675"/>
          </a:xfrm>
          <a:prstGeom prst="rect">
            <a:avLst/>
          </a:prstGeom>
        </p:spPr>
      </p:pic>
      <p:sp>
        <p:nvSpPr>
          <p:cNvPr id="2" name="Rectangle 1">
            <a:extLst>
              <a:ext uri="{FF2B5EF4-FFF2-40B4-BE49-F238E27FC236}">
                <a16:creationId xmlns:a16="http://schemas.microsoft.com/office/drawing/2014/main" id="{06F2C1F9-144C-4789-9B38-0FB668B110AC}"/>
              </a:ext>
            </a:extLst>
          </p:cNvPr>
          <p:cNvSpPr>
            <a:spLocks noGrp="1"/>
          </p:cNvSpPr>
          <p:nvPr/>
        </p:nvSpPr>
        <p:spPr>
          <a:xfrm>
            <a:off x="7851937" y="-19050"/>
            <a:ext cx="2859112" cy="7598100"/>
          </a:xfrm>
          <a:prstGeom prst="rect">
            <a:avLst/>
          </a:prstGeom>
          <a:ln w="0">
            <a:noFill/>
            <a:prstDash val="solid"/>
          </a:ln>
        </p:spPr>
        <p:txBody>
          <a:bodyPr/>
          <a:lstStyle/>
          <a:p>
            <a:endParaRPr/>
          </a:p>
        </p:txBody>
      </p:sp>
      <p:sp>
        <p:nvSpPr>
          <p:cNvPr id="4" name="Rectangle 3">
            <a:extLst>
              <a:ext uri="{FF2B5EF4-FFF2-40B4-BE49-F238E27FC236}">
                <a16:creationId xmlns:a16="http://schemas.microsoft.com/office/drawing/2014/main" id="{E0CBD549-4B3E-4CBC-96AE-88BC95BEA720}"/>
              </a:ext>
            </a:extLst>
          </p:cNvPr>
          <p:cNvSpPr>
            <a:spLocks noGrp="1"/>
          </p:cNvSpPr>
          <p:nvPr/>
        </p:nvSpPr>
        <p:spPr>
          <a:xfrm>
            <a:off x="618131" y="756000"/>
            <a:ext cx="4343625" cy="231000"/>
          </a:xfrm>
          <a:prstGeom prst="rect">
            <a:avLst/>
          </a:prstGeom>
          <a:noFill/>
          <a:ln w="0">
            <a:noFill/>
            <a:prstDash val="solid"/>
          </a:ln>
        </p:spPr>
        <p:txBody>
          <a:bodyPr/>
          <a:lstStyle/>
          <a:p>
            <a:pPr algn="l">
              <a:buNone/>
              <a:defRPr sz="750" b="1">
                <a:solidFill>
                  <a:srgbClr val="11A6A0"/>
                </a:solidFill>
              </a:defRPr>
            </a:pPr>
            <a:endParaRPr sz="750" b="1">
              <a:solidFill>
                <a:srgbClr val="11A6A0"/>
              </a:solidFill>
            </a:endParaRPr>
          </a:p>
        </p:txBody>
      </p:sp>
      <p:sp>
        <p:nvSpPr>
          <p:cNvPr id="5" name="Rectangle 4">
            <a:extLst>
              <a:ext uri="{FF2B5EF4-FFF2-40B4-BE49-F238E27FC236}">
                <a16:creationId xmlns:a16="http://schemas.microsoft.com/office/drawing/2014/main" id="{B2684FBD-7B35-4A4B-BF94-9C0A7EE4DA81}"/>
              </a:ext>
            </a:extLst>
          </p:cNvPr>
          <p:cNvSpPr>
            <a:spLocks noGrp="1"/>
          </p:cNvSpPr>
          <p:nvPr/>
        </p:nvSpPr>
        <p:spPr>
          <a:xfrm>
            <a:off x="618131" y="1218000"/>
            <a:ext cx="6598969" cy="798000"/>
          </a:xfrm>
          <a:prstGeom prst="rect">
            <a:avLst/>
          </a:prstGeom>
          <a:noFill/>
          <a:ln w="0">
            <a:noFill/>
            <a:prstDash val="solid"/>
          </a:ln>
        </p:spPr>
        <p:txBody>
          <a:bodyPr/>
          <a:lstStyle/>
          <a:p>
            <a:pPr algn="l">
              <a:buNone/>
              <a:defRPr sz="2550" b="1">
                <a:solidFill>
                  <a:srgbClr val="10243F"/>
                </a:solidFill>
              </a:defRPr>
            </a:pPr>
            <a:r>
              <a:rPr sz="2550" b="1">
                <a:solidFill>
                  <a:srgbClr val="10243F"/>
                </a:solidFill>
              </a:rPr>
              <a:t>PRIVACY STATEMENT</a:t>
            </a:r>
          </a:p>
        </p:txBody>
      </p:sp>
      <p:sp>
        <p:nvSpPr>
          <p:cNvPr id="8" name="Rectangle 7">
            <a:extLst>
              <a:ext uri="{FF2B5EF4-FFF2-40B4-BE49-F238E27FC236}">
                <a16:creationId xmlns:a16="http://schemas.microsoft.com/office/drawing/2014/main" id="{DB21B7E8-EC5E-4A2C-B171-C4F882B3048C}"/>
              </a:ext>
            </a:extLst>
          </p:cNvPr>
          <p:cNvSpPr>
            <a:spLocks noGrp="1"/>
          </p:cNvSpPr>
          <p:nvPr/>
        </p:nvSpPr>
        <p:spPr>
          <a:xfrm>
            <a:off x="618131" y="1848000"/>
            <a:ext cx="5178937" cy="294000"/>
          </a:xfrm>
          <a:prstGeom prst="rect">
            <a:avLst/>
          </a:prstGeom>
          <a:noFill/>
          <a:ln w="0">
            <a:noFill/>
            <a:prstDash val="solid"/>
          </a:ln>
        </p:spPr>
        <p:txBody>
          <a:bodyPr/>
          <a:lstStyle/>
          <a:p>
            <a:pPr algn="l">
              <a:buNone/>
              <a:defRPr sz="1350" b="1">
                <a:solidFill>
                  <a:srgbClr val="0B3562"/>
                </a:solidFill>
              </a:defRPr>
            </a:pPr>
            <a:r>
              <a:rPr sz="1350" b="1">
                <a:solidFill>
                  <a:srgbClr val="0B3562"/>
                </a:solidFill>
              </a:rPr>
              <a:t>Alliance Property &amp; Infrastructure Services Pty Ltd (APIS)</a:t>
            </a:r>
          </a:p>
        </p:txBody>
      </p:sp>
      <p:sp>
        <p:nvSpPr>
          <p:cNvPr id="9" name="Rectangle: Rounded Corners 8">
            <a:extLst>
              <a:ext uri="{FF2B5EF4-FFF2-40B4-BE49-F238E27FC236}">
                <a16:creationId xmlns:a16="http://schemas.microsoft.com/office/drawing/2014/main" id="{4BBFA30E-BDD1-4E09-88BE-991D2E41B24F}"/>
              </a:ext>
            </a:extLst>
          </p:cNvPr>
          <p:cNvSpPr>
            <a:spLocks noGrp="1"/>
          </p:cNvSpPr>
          <p:nvPr/>
        </p:nvSpPr>
        <p:spPr>
          <a:xfrm>
            <a:off x="618131" y="2541000"/>
            <a:ext cx="6598969" cy="441000"/>
          </a:xfrm>
          <a:prstGeom prst="roundRect">
            <a:avLst>
              <a:gd name="adj" fmla="val 14286"/>
            </a:avLst>
          </a:prstGeom>
          <a:solidFill>
            <a:srgbClr val="FFFFFF"/>
          </a:solidFill>
          <a:ln w="9525">
            <a:solidFill>
              <a:srgbClr val="D6E2EA"/>
            </a:solidFill>
            <a:prstDash val="solid"/>
          </a:ln>
        </p:spPr>
        <p:txBody>
          <a:bodyPr/>
          <a:lstStyle/>
          <a:p>
            <a:endParaRPr/>
          </a:p>
        </p:txBody>
      </p:sp>
      <p:sp>
        <p:nvSpPr>
          <p:cNvPr id="10" name="Rectangle 9">
            <a:extLst>
              <a:ext uri="{FF2B5EF4-FFF2-40B4-BE49-F238E27FC236}">
                <a16:creationId xmlns:a16="http://schemas.microsoft.com/office/drawing/2014/main" id="{B7FD02F0-B254-40DB-AE4F-E34A07EA6DB7}"/>
              </a:ext>
            </a:extLst>
          </p:cNvPr>
          <p:cNvSpPr>
            <a:spLocks noGrp="1"/>
          </p:cNvSpPr>
          <p:nvPr/>
        </p:nvSpPr>
        <p:spPr>
          <a:xfrm>
            <a:off x="801900" y="2656500"/>
            <a:ext cx="1503562" cy="189000"/>
          </a:xfrm>
          <a:prstGeom prst="rect">
            <a:avLst/>
          </a:prstGeom>
          <a:noFill/>
          <a:ln w="0">
            <a:noFill/>
            <a:prstDash val="solid"/>
          </a:ln>
        </p:spPr>
        <p:txBody>
          <a:bodyPr/>
          <a:lstStyle/>
          <a:p>
            <a:pPr algn="l">
              <a:buNone/>
              <a:defRPr sz="900" b="1">
                <a:solidFill>
                  <a:srgbClr val="0B3562"/>
                </a:solidFill>
              </a:defRPr>
            </a:pPr>
            <a:r>
              <a:rPr sz="900" b="1">
                <a:solidFill>
                  <a:srgbClr val="0B3562"/>
                </a:solidFill>
              </a:rPr>
              <a:t>Document type</a:t>
            </a:r>
          </a:p>
        </p:txBody>
      </p:sp>
      <p:sp>
        <p:nvSpPr>
          <p:cNvPr id="11" name="Rectangle 10">
            <a:extLst>
              <a:ext uri="{FF2B5EF4-FFF2-40B4-BE49-F238E27FC236}">
                <a16:creationId xmlns:a16="http://schemas.microsoft.com/office/drawing/2014/main" id="{D1DBFF42-574F-4CC9-AA76-0A4286BCFD00}"/>
              </a:ext>
            </a:extLst>
          </p:cNvPr>
          <p:cNvSpPr>
            <a:spLocks noGrp="1"/>
          </p:cNvSpPr>
          <p:nvPr/>
        </p:nvSpPr>
        <p:spPr>
          <a:xfrm>
            <a:off x="2355581" y="2635500"/>
            <a:ext cx="4594219" cy="231000"/>
          </a:xfrm>
          <a:prstGeom prst="rect">
            <a:avLst/>
          </a:prstGeom>
          <a:noFill/>
          <a:ln w="0">
            <a:noFill/>
            <a:prstDash val="solid"/>
          </a:ln>
        </p:spPr>
        <p:txBody>
          <a:bodyPr/>
          <a:lstStyle/>
          <a:p>
            <a:pPr algn="l">
              <a:buNone/>
              <a:defRPr sz="863" b="0">
                <a:solidFill>
                  <a:srgbClr val="506783"/>
                </a:solidFill>
              </a:defRPr>
            </a:pPr>
            <a:r>
              <a:rPr sz="863" b="0">
                <a:solidFill>
                  <a:srgbClr val="506783"/>
                </a:solidFill>
              </a:rPr>
              <a:t>Privacy Statement</a:t>
            </a:r>
          </a:p>
        </p:txBody>
      </p:sp>
      <p:sp>
        <p:nvSpPr>
          <p:cNvPr id="12" name="Rectangle: Rounded Corners 11">
            <a:extLst>
              <a:ext uri="{FF2B5EF4-FFF2-40B4-BE49-F238E27FC236}">
                <a16:creationId xmlns:a16="http://schemas.microsoft.com/office/drawing/2014/main" id="{71165A24-7EEB-41EE-8A78-FB4EAC6A5350}"/>
              </a:ext>
            </a:extLst>
          </p:cNvPr>
          <p:cNvSpPr>
            <a:spLocks noGrp="1"/>
          </p:cNvSpPr>
          <p:nvPr/>
        </p:nvSpPr>
        <p:spPr>
          <a:xfrm>
            <a:off x="618131" y="3045000"/>
            <a:ext cx="6598969" cy="441000"/>
          </a:xfrm>
          <a:prstGeom prst="roundRect">
            <a:avLst>
              <a:gd name="adj" fmla="val 14286"/>
            </a:avLst>
          </a:prstGeom>
          <a:solidFill>
            <a:srgbClr val="FFFFFF"/>
          </a:solidFill>
          <a:ln w="9525">
            <a:solidFill>
              <a:srgbClr val="D6E2EA"/>
            </a:solidFill>
            <a:prstDash val="solid"/>
          </a:ln>
        </p:spPr>
        <p:txBody>
          <a:bodyPr/>
          <a:lstStyle/>
          <a:p>
            <a:endParaRPr/>
          </a:p>
        </p:txBody>
      </p:sp>
      <p:sp>
        <p:nvSpPr>
          <p:cNvPr id="13" name="Rectangle 12">
            <a:extLst>
              <a:ext uri="{FF2B5EF4-FFF2-40B4-BE49-F238E27FC236}">
                <a16:creationId xmlns:a16="http://schemas.microsoft.com/office/drawing/2014/main" id="{DDFBAA90-6CCE-41BC-BC96-C2C90305D7F3}"/>
              </a:ext>
            </a:extLst>
          </p:cNvPr>
          <p:cNvSpPr>
            <a:spLocks noGrp="1"/>
          </p:cNvSpPr>
          <p:nvPr/>
        </p:nvSpPr>
        <p:spPr>
          <a:xfrm>
            <a:off x="801900" y="3160500"/>
            <a:ext cx="1503562" cy="189000"/>
          </a:xfrm>
          <a:prstGeom prst="rect">
            <a:avLst/>
          </a:prstGeom>
          <a:noFill/>
          <a:ln w="0">
            <a:noFill/>
            <a:prstDash val="solid"/>
          </a:ln>
        </p:spPr>
        <p:txBody>
          <a:bodyPr/>
          <a:lstStyle/>
          <a:p>
            <a:pPr algn="l">
              <a:buNone/>
              <a:defRPr sz="900" b="1">
                <a:solidFill>
                  <a:srgbClr val="0B3562"/>
                </a:solidFill>
              </a:defRPr>
            </a:pPr>
            <a:r>
              <a:rPr sz="900" b="1">
                <a:solidFill>
                  <a:srgbClr val="0B3562"/>
                </a:solidFill>
              </a:rPr>
              <a:t>Prepared for</a:t>
            </a:r>
          </a:p>
        </p:txBody>
      </p:sp>
      <p:sp>
        <p:nvSpPr>
          <p:cNvPr id="14" name="Rectangle 13">
            <a:extLst>
              <a:ext uri="{FF2B5EF4-FFF2-40B4-BE49-F238E27FC236}">
                <a16:creationId xmlns:a16="http://schemas.microsoft.com/office/drawing/2014/main" id="{E8519D20-0814-4559-AA81-4B80D52FCDAB}"/>
              </a:ext>
            </a:extLst>
          </p:cNvPr>
          <p:cNvSpPr>
            <a:spLocks noGrp="1"/>
          </p:cNvSpPr>
          <p:nvPr/>
        </p:nvSpPr>
        <p:spPr>
          <a:xfrm>
            <a:off x="2355581" y="3139500"/>
            <a:ext cx="4594219" cy="231000"/>
          </a:xfrm>
          <a:prstGeom prst="rect">
            <a:avLst/>
          </a:prstGeom>
          <a:noFill/>
          <a:ln w="0">
            <a:noFill/>
            <a:prstDash val="solid"/>
          </a:ln>
        </p:spPr>
        <p:txBody>
          <a:bodyPr/>
          <a:lstStyle/>
          <a:p>
            <a:pPr algn="l">
              <a:buNone/>
              <a:defRPr sz="863" b="0">
                <a:solidFill>
                  <a:srgbClr val="506783"/>
                </a:solidFill>
              </a:defRPr>
            </a:pPr>
            <a:r>
              <a:rPr sz="863" b="0">
                <a:solidFill>
                  <a:srgbClr val="506783"/>
                </a:solidFill>
              </a:rPr>
              <a:t>Alliance Property &amp; Infrastructure Services Pty Ltd (APIS)</a:t>
            </a:r>
          </a:p>
        </p:txBody>
      </p:sp>
      <p:sp>
        <p:nvSpPr>
          <p:cNvPr id="15" name="Rectangle: Rounded Corners 14">
            <a:extLst>
              <a:ext uri="{FF2B5EF4-FFF2-40B4-BE49-F238E27FC236}">
                <a16:creationId xmlns:a16="http://schemas.microsoft.com/office/drawing/2014/main" id="{90705B68-0F75-43E4-ACC2-9C0B12D384DE}"/>
              </a:ext>
            </a:extLst>
          </p:cNvPr>
          <p:cNvSpPr>
            <a:spLocks noGrp="1"/>
          </p:cNvSpPr>
          <p:nvPr/>
        </p:nvSpPr>
        <p:spPr>
          <a:xfrm>
            <a:off x="618131" y="3549000"/>
            <a:ext cx="6598969" cy="441000"/>
          </a:xfrm>
          <a:prstGeom prst="roundRect">
            <a:avLst>
              <a:gd name="adj" fmla="val 14286"/>
            </a:avLst>
          </a:prstGeom>
          <a:solidFill>
            <a:srgbClr val="FFFFFF"/>
          </a:solidFill>
          <a:ln w="9525">
            <a:solidFill>
              <a:srgbClr val="D6E2EA"/>
            </a:solidFill>
            <a:prstDash val="solid"/>
          </a:ln>
        </p:spPr>
        <p:txBody>
          <a:bodyPr/>
          <a:lstStyle/>
          <a:p>
            <a:endParaRPr/>
          </a:p>
        </p:txBody>
      </p:sp>
      <p:sp>
        <p:nvSpPr>
          <p:cNvPr id="16" name="Rectangle 15">
            <a:extLst>
              <a:ext uri="{FF2B5EF4-FFF2-40B4-BE49-F238E27FC236}">
                <a16:creationId xmlns:a16="http://schemas.microsoft.com/office/drawing/2014/main" id="{3F081816-AFBA-459A-AF98-80B69DDF98D1}"/>
              </a:ext>
            </a:extLst>
          </p:cNvPr>
          <p:cNvSpPr>
            <a:spLocks noGrp="1"/>
          </p:cNvSpPr>
          <p:nvPr/>
        </p:nvSpPr>
        <p:spPr>
          <a:xfrm>
            <a:off x="801900" y="3664500"/>
            <a:ext cx="1503562" cy="189000"/>
          </a:xfrm>
          <a:prstGeom prst="rect">
            <a:avLst/>
          </a:prstGeom>
          <a:noFill/>
          <a:ln w="0">
            <a:noFill/>
            <a:prstDash val="solid"/>
          </a:ln>
        </p:spPr>
        <p:txBody>
          <a:bodyPr/>
          <a:lstStyle/>
          <a:p>
            <a:pPr algn="l">
              <a:buNone/>
              <a:defRPr sz="900" b="1">
                <a:solidFill>
                  <a:srgbClr val="0B3562"/>
                </a:solidFill>
              </a:defRPr>
            </a:pPr>
            <a:r>
              <a:rPr sz="900" b="1">
                <a:solidFill>
                  <a:srgbClr val="0B3562"/>
                </a:solidFill>
              </a:rPr>
              <a:t>Effective date</a:t>
            </a:r>
          </a:p>
        </p:txBody>
      </p:sp>
      <p:sp>
        <p:nvSpPr>
          <p:cNvPr id="17" name="Rectangle 16">
            <a:extLst>
              <a:ext uri="{FF2B5EF4-FFF2-40B4-BE49-F238E27FC236}">
                <a16:creationId xmlns:a16="http://schemas.microsoft.com/office/drawing/2014/main" id="{AB683819-CA4C-4F52-BD72-DABFE1F3173A}"/>
              </a:ext>
            </a:extLst>
          </p:cNvPr>
          <p:cNvSpPr>
            <a:spLocks noGrp="1"/>
          </p:cNvSpPr>
          <p:nvPr/>
        </p:nvSpPr>
        <p:spPr>
          <a:xfrm>
            <a:off x="2355581" y="3643500"/>
            <a:ext cx="4594219" cy="231000"/>
          </a:xfrm>
          <a:prstGeom prst="rect">
            <a:avLst/>
          </a:prstGeom>
          <a:noFill/>
          <a:ln w="0">
            <a:noFill/>
            <a:prstDash val="solid"/>
          </a:ln>
        </p:spPr>
        <p:txBody>
          <a:bodyPr/>
          <a:lstStyle/>
          <a:p>
            <a:pPr algn="l">
              <a:buNone/>
              <a:defRPr sz="863" b="0">
                <a:solidFill>
                  <a:srgbClr val="506783"/>
                </a:solidFill>
              </a:defRPr>
            </a:pPr>
            <a:r>
              <a:rPr sz="863" b="0">
                <a:solidFill>
                  <a:srgbClr val="506783"/>
                </a:solidFill>
              </a:rPr>
              <a:t>Effective 8 July 2026</a:t>
            </a:r>
          </a:p>
        </p:txBody>
      </p:sp>
      <p:sp>
        <p:nvSpPr>
          <p:cNvPr id="18" name="Rectangle: Rounded Corners 17">
            <a:extLst>
              <a:ext uri="{FF2B5EF4-FFF2-40B4-BE49-F238E27FC236}">
                <a16:creationId xmlns:a16="http://schemas.microsoft.com/office/drawing/2014/main" id="{EBF783AA-AB66-4267-B871-4FD5CC7A1AF8}"/>
              </a:ext>
            </a:extLst>
          </p:cNvPr>
          <p:cNvSpPr>
            <a:spLocks noGrp="1"/>
          </p:cNvSpPr>
          <p:nvPr/>
        </p:nvSpPr>
        <p:spPr>
          <a:xfrm>
            <a:off x="618131" y="4053000"/>
            <a:ext cx="6598969" cy="441000"/>
          </a:xfrm>
          <a:prstGeom prst="roundRect">
            <a:avLst>
              <a:gd name="adj" fmla="val 14286"/>
            </a:avLst>
          </a:prstGeom>
          <a:solidFill>
            <a:srgbClr val="FFFFFF"/>
          </a:solidFill>
          <a:ln w="9525">
            <a:solidFill>
              <a:srgbClr val="D6E2EA"/>
            </a:solidFill>
            <a:prstDash val="solid"/>
          </a:ln>
        </p:spPr>
        <p:txBody>
          <a:bodyPr/>
          <a:lstStyle/>
          <a:p>
            <a:endParaRPr/>
          </a:p>
        </p:txBody>
      </p:sp>
      <p:sp>
        <p:nvSpPr>
          <p:cNvPr id="19" name="Rectangle 18">
            <a:extLst>
              <a:ext uri="{FF2B5EF4-FFF2-40B4-BE49-F238E27FC236}">
                <a16:creationId xmlns:a16="http://schemas.microsoft.com/office/drawing/2014/main" id="{915C117B-7AAA-4C92-8EDE-18ED7717C3EC}"/>
              </a:ext>
            </a:extLst>
          </p:cNvPr>
          <p:cNvSpPr>
            <a:spLocks noGrp="1"/>
          </p:cNvSpPr>
          <p:nvPr/>
        </p:nvSpPr>
        <p:spPr>
          <a:xfrm>
            <a:off x="801900" y="4168500"/>
            <a:ext cx="1503562" cy="189000"/>
          </a:xfrm>
          <a:prstGeom prst="rect">
            <a:avLst/>
          </a:prstGeom>
          <a:noFill/>
          <a:ln w="0">
            <a:noFill/>
            <a:prstDash val="solid"/>
          </a:ln>
        </p:spPr>
        <p:txBody>
          <a:bodyPr/>
          <a:lstStyle/>
          <a:p>
            <a:pPr algn="l">
              <a:buNone/>
              <a:defRPr sz="900" b="1">
                <a:solidFill>
                  <a:srgbClr val="0B3562"/>
                </a:solidFill>
              </a:defRPr>
            </a:pPr>
            <a:r>
              <a:rPr sz="900" b="1">
                <a:solidFill>
                  <a:srgbClr val="0B3562"/>
                </a:solidFill>
              </a:rPr>
              <a:t>Review date</a:t>
            </a:r>
          </a:p>
        </p:txBody>
      </p:sp>
      <p:sp>
        <p:nvSpPr>
          <p:cNvPr id="20" name="Rectangle 19">
            <a:extLst>
              <a:ext uri="{FF2B5EF4-FFF2-40B4-BE49-F238E27FC236}">
                <a16:creationId xmlns:a16="http://schemas.microsoft.com/office/drawing/2014/main" id="{1A5187F0-3253-4DE2-802C-76A0129C200B}"/>
              </a:ext>
            </a:extLst>
          </p:cNvPr>
          <p:cNvSpPr>
            <a:spLocks noGrp="1"/>
          </p:cNvSpPr>
          <p:nvPr/>
        </p:nvSpPr>
        <p:spPr>
          <a:xfrm>
            <a:off x="2355581" y="4147500"/>
            <a:ext cx="4594219" cy="231000"/>
          </a:xfrm>
          <a:prstGeom prst="rect">
            <a:avLst/>
          </a:prstGeom>
          <a:noFill/>
          <a:ln w="0">
            <a:noFill/>
            <a:prstDash val="solid"/>
          </a:ln>
        </p:spPr>
        <p:txBody>
          <a:bodyPr/>
          <a:lstStyle/>
          <a:p>
            <a:pPr algn="l">
              <a:buNone/>
              <a:defRPr sz="863" b="0">
                <a:solidFill>
                  <a:srgbClr val="506783"/>
                </a:solidFill>
              </a:defRPr>
            </a:pPr>
            <a:r>
              <a:rPr sz="863" b="0">
                <a:solidFill>
                  <a:srgbClr val="506783"/>
                </a:solidFill>
              </a:rPr>
              <a:t>At least annually, or earlier if APIS changes how it handles personal information</a:t>
            </a:r>
          </a:p>
        </p:txBody>
      </p:sp>
      <p:sp>
        <p:nvSpPr>
          <p:cNvPr id="21" name="Rectangle: Rounded Corners 20">
            <a:extLst>
              <a:ext uri="{FF2B5EF4-FFF2-40B4-BE49-F238E27FC236}">
                <a16:creationId xmlns:a16="http://schemas.microsoft.com/office/drawing/2014/main" id="{6EB5EF63-F532-45F0-9A3E-15ECB8CF86F4}"/>
              </a:ext>
            </a:extLst>
          </p:cNvPr>
          <p:cNvSpPr>
            <a:spLocks noGrp="1"/>
          </p:cNvSpPr>
          <p:nvPr/>
        </p:nvSpPr>
        <p:spPr>
          <a:xfrm>
            <a:off x="618131" y="4557000"/>
            <a:ext cx="6598969" cy="441000"/>
          </a:xfrm>
          <a:prstGeom prst="roundRect">
            <a:avLst>
              <a:gd name="adj" fmla="val 14286"/>
            </a:avLst>
          </a:prstGeom>
          <a:solidFill>
            <a:srgbClr val="FFFFFF"/>
          </a:solidFill>
          <a:ln w="9525">
            <a:solidFill>
              <a:srgbClr val="D6E2EA"/>
            </a:solidFill>
            <a:prstDash val="solid"/>
          </a:ln>
        </p:spPr>
        <p:txBody>
          <a:bodyPr/>
          <a:lstStyle/>
          <a:p>
            <a:endParaRPr/>
          </a:p>
        </p:txBody>
      </p:sp>
      <p:sp>
        <p:nvSpPr>
          <p:cNvPr id="22" name="Rectangle 21">
            <a:extLst>
              <a:ext uri="{FF2B5EF4-FFF2-40B4-BE49-F238E27FC236}">
                <a16:creationId xmlns:a16="http://schemas.microsoft.com/office/drawing/2014/main" id="{CD770F3E-799A-484E-AF30-0D0BF4B875F7}"/>
              </a:ext>
            </a:extLst>
          </p:cNvPr>
          <p:cNvSpPr>
            <a:spLocks noGrp="1"/>
          </p:cNvSpPr>
          <p:nvPr/>
        </p:nvSpPr>
        <p:spPr>
          <a:xfrm>
            <a:off x="801900" y="4672500"/>
            <a:ext cx="1503562" cy="189000"/>
          </a:xfrm>
          <a:prstGeom prst="rect">
            <a:avLst/>
          </a:prstGeom>
          <a:noFill/>
          <a:ln w="0">
            <a:noFill/>
            <a:prstDash val="solid"/>
          </a:ln>
        </p:spPr>
        <p:txBody>
          <a:bodyPr/>
          <a:lstStyle/>
          <a:p>
            <a:pPr algn="l">
              <a:buNone/>
              <a:defRPr sz="900" b="1">
                <a:solidFill>
                  <a:srgbClr val="0B3562"/>
                </a:solidFill>
              </a:defRPr>
            </a:pPr>
            <a:r>
              <a:rPr sz="900" b="1">
                <a:solidFill>
                  <a:srgbClr val="0B3562"/>
                </a:solidFill>
              </a:rPr>
              <a:t>Contact</a:t>
            </a:r>
          </a:p>
        </p:txBody>
      </p:sp>
      <p:sp>
        <p:nvSpPr>
          <p:cNvPr id="23" name="Rectangle 22">
            <a:extLst>
              <a:ext uri="{FF2B5EF4-FFF2-40B4-BE49-F238E27FC236}">
                <a16:creationId xmlns:a16="http://schemas.microsoft.com/office/drawing/2014/main" id="{A1833122-1DDA-483D-88CD-EBD90FEAA49D}"/>
              </a:ext>
            </a:extLst>
          </p:cNvPr>
          <p:cNvSpPr>
            <a:spLocks noGrp="1"/>
          </p:cNvSpPr>
          <p:nvPr/>
        </p:nvSpPr>
        <p:spPr>
          <a:xfrm>
            <a:off x="2355581" y="4651500"/>
            <a:ext cx="4594219" cy="231000"/>
          </a:xfrm>
          <a:prstGeom prst="rect">
            <a:avLst/>
          </a:prstGeom>
          <a:noFill/>
          <a:ln w="0">
            <a:noFill/>
            <a:prstDash val="solid"/>
          </a:ln>
        </p:spPr>
        <p:txBody>
          <a:bodyPr/>
          <a:lstStyle/>
          <a:p>
            <a:pPr algn="l">
              <a:buNone/>
              <a:defRPr sz="863" b="0">
                <a:solidFill>
                  <a:srgbClr val="506783"/>
                </a:solidFill>
              </a:defRPr>
            </a:pPr>
            <a:r>
              <a:rPr sz="863" b="0">
                <a:solidFill>
                  <a:srgbClr val="506783"/>
                </a:solidFill>
              </a:rPr>
              <a:t>Privacy Officer | enquiry@apis.net.au | 1300 175 645 | www.apis.net.au</a:t>
            </a:r>
          </a:p>
        </p:txBody>
      </p:sp>
      <p:sp>
        <p:nvSpPr>
          <p:cNvPr id="25" name="Rectangle 24">
            <a:extLst>
              <a:ext uri="{FF2B5EF4-FFF2-40B4-BE49-F238E27FC236}">
                <a16:creationId xmlns:a16="http://schemas.microsoft.com/office/drawing/2014/main" id="{12AA22BF-1331-4963-90D1-8031692BD9C7}"/>
              </a:ext>
            </a:extLst>
          </p:cNvPr>
          <p:cNvSpPr>
            <a:spLocks noGrp="1"/>
          </p:cNvSpPr>
          <p:nvPr/>
        </p:nvSpPr>
        <p:spPr>
          <a:xfrm>
            <a:off x="818606" y="5397000"/>
            <a:ext cx="6181312" cy="483000"/>
          </a:xfrm>
          <a:prstGeom prst="rect">
            <a:avLst/>
          </a:prstGeom>
          <a:noFill/>
          <a:ln w="0">
            <a:noFill/>
            <a:prstDash val="solid"/>
          </a:ln>
        </p:spPr>
        <p:txBody>
          <a:bodyPr/>
          <a:lstStyle/>
          <a:p>
            <a:pPr algn="l">
              <a:buNone/>
              <a:defRPr sz="863" b="1">
                <a:solidFill>
                  <a:srgbClr val="10243F"/>
                </a:solidFill>
              </a:defRPr>
            </a:pPr>
            <a:endParaRPr sz="863" b="1">
              <a:solidFill>
                <a:srgbClr val="10243F"/>
              </a:solidFill>
            </a:endParaRPr>
          </a:p>
        </p:txBody>
      </p:sp>
      <p:sp>
        <p:nvSpPr>
          <p:cNvPr id="27" name="Rectangle 26">
            <a:extLst>
              <a:ext uri="{FF2B5EF4-FFF2-40B4-BE49-F238E27FC236}">
                <a16:creationId xmlns:a16="http://schemas.microsoft.com/office/drawing/2014/main" id="{8243C6DF-C440-42F8-89A7-6DDF34B9AF37}"/>
              </a:ext>
            </a:extLst>
          </p:cNvPr>
          <p:cNvSpPr>
            <a:spLocks noGrp="1"/>
          </p:cNvSpPr>
          <p:nvPr/>
        </p:nvSpPr>
        <p:spPr>
          <a:xfrm>
            <a:off x="618131" y="7308000"/>
            <a:ext cx="3007125" cy="147000"/>
          </a:xfrm>
          <a:prstGeom prst="rect">
            <a:avLst/>
          </a:prstGeom>
          <a:noFill/>
          <a:ln w="0">
            <a:noFill/>
            <a:prstDash val="solid"/>
          </a:ln>
        </p:spPr>
        <p:txBody>
          <a:bodyPr/>
          <a:lstStyle/>
          <a:p>
            <a:pPr algn="l">
              <a:buNone/>
              <a:defRPr sz="525" b="1">
                <a:solidFill>
                  <a:srgbClr val="5B718C"/>
                </a:solidFill>
              </a:defRPr>
            </a:pPr>
            <a:endParaRPr sz="525" b="1">
              <a:solidFill>
                <a:srgbClr val="5B718C"/>
              </a:solidFill>
            </a:endParaRPr>
          </a:p>
        </p:txBody>
      </p:sp>
      <p:sp>
        <p:nvSpPr>
          <p:cNvPr id="28" name="Rectangle 27">
            <a:extLst>
              <a:ext uri="{FF2B5EF4-FFF2-40B4-BE49-F238E27FC236}">
                <a16:creationId xmlns:a16="http://schemas.microsoft.com/office/drawing/2014/main" id="{518215F8-9955-4BEC-98BB-D4404BC0D417}"/>
              </a:ext>
            </a:extLst>
          </p:cNvPr>
          <p:cNvSpPr>
            <a:spLocks noGrp="1"/>
          </p:cNvSpPr>
          <p:nvPr/>
        </p:nvSpPr>
        <p:spPr>
          <a:xfrm>
            <a:off x="9856688" y="7266000"/>
            <a:ext cx="300712" cy="189000"/>
          </a:xfrm>
          <a:prstGeom prst="rect">
            <a:avLst/>
          </a:prstGeom>
          <a:noFill/>
          <a:ln w="0">
            <a:noFill/>
            <a:prstDash val="solid"/>
          </a:ln>
        </p:spPr>
        <p:txBody>
          <a:bodyPr/>
          <a:lstStyle/>
          <a:p>
            <a:pPr algn="r">
              <a:buNone/>
              <a:defRPr sz="750" b="1">
                <a:solidFill>
                  <a:srgbClr val="FFFFFF"/>
                </a:solidFill>
              </a:defRPr>
            </a:pPr>
            <a:r>
              <a:rPr sz="750" b="1">
                <a:solidFill>
                  <a:srgbClr val="FFFFFF"/>
                </a:solidFill>
              </a:rPr>
              <a:t>02</a:t>
            </a:r>
          </a:p>
        </p:txBody>
      </p:sp>
    </p:spTree>
    <p:extLst>
      <p:ext uri="{BB962C8B-B14F-4D97-AF65-F5344CB8AC3E}">
        <p14:creationId xmlns:p14="http://schemas.microsoft.com/office/powerpoint/2010/main" val="987101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F7FA"/>
        </a:solidFill>
        <a:effectLst/>
      </p:bgPr>
    </p:bg>
    <p:spTree>
      <p:nvGrpSpPr>
        <p:cNvPr id="1" name=""/>
        <p:cNvGrpSpPr/>
        <p:nvPr/>
      </p:nvGrpSpPr>
      <p:grpSpPr>
        <a:xfrm>
          <a:off x="0" y="0"/>
          <a:ext cx="0" cy="0"/>
          <a:chOff x="0" y="0"/>
          <a:chExt cx="0" cy="0"/>
        </a:xfrm>
      </p:grpSpPr>
      <p:pic>
        <p:nvPicPr>
          <p:cNvPr id="18" name="Picture 15"/>
          <p:cNvPicPr>
            <a:picLocks noChangeAspect="1"/>
          </p:cNvPicPr>
          <p:nvPr/>
        </p:nvPicPr>
        <p:blipFill>
          <a:blip r:embed="rId3"/>
          <a:srcRect l="32700" r="44100"/>
          <a:stretch>
            <a:fillRect/>
          </a:stretch>
        </p:blipFill>
        <p:spPr>
          <a:xfrm>
            <a:off x="7375221" y="0"/>
            <a:ext cx="3335829" cy="7559675"/>
          </a:xfrm>
          <a:prstGeom prst="rect">
            <a:avLst/>
          </a:prstGeom>
        </p:spPr>
      </p:pic>
      <p:sp>
        <p:nvSpPr>
          <p:cNvPr id="2" name="Rectangle 1">
            <a:extLst>
              <a:ext uri="{FF2B5EF4-FFF2-40B4-BE49-F238E27FC236}">
                <a16:creationId xmlns:a16="http://schemas.microsoft.com/office/drawing/2014/main" id="{99869EA8-A6BF-4DE4-8413-DB6BCB51A881}"/>
              </a:ext>
            </a:extLst>
          </p:cNvPr>
          <p:cNvSpPr>
            <a:spLocks noGrp="1"/>
          </p:cNvSpPr>
          <p:nvPr/>
        </p:nvSpPr>
        <p:spPr>
          <a:xfrm>
            <a:off x="7851937" y="-19050"/>
            <a:ext cx="2859112" cy="7598100"/>
          </a:xfrm>
          <a:prstGeom prst="rect">
            <a:avLst/>
          </a:prstGeom>
          <a:ln w="0">
            <a:noFill/>
            <a:prstDash val="solid"/>
          </a:ln>
        </p:spPr>
        <p:txBody>
          <a:bodyPr/>
          <a:lstStyle/>
          <a:p>
            <a:endParaRPr/>
          </a:p>
        </p:txBody>
      </p:sp>
      <p:sp>
        <p:nvSpPr>
          <p:cNvPr id="4" name="Rectangle 3">
            <a:extLst>
              <a:ext uri="{FF2B5EF4-FFF2-40B4-BE49-F238E27FC236}">
                <a16:creationId xmlns:a16="http://schemas.microsoft.com/office/drawing/2014/main" id="{D8B81C4D-DBE7-453B-B738-FC17B0678A74}"/>
              </a:ext>
            </a:extLst>
          </p:cNvPr>
          <p:cNvSpPr>
            <a:spLocks noGrp="1"/>
          </p:cNvSpPr>
          <p:nvPr/>
        </p:nvSpPr>
        <p:spPr>
          <a:xfrm>
            <a:off x="618131" y="756000"/>
            <a:ext cx="4343625" cy="231000"/>
          </a:xfrm>
          <a:prstGeom prst="rect">
            <a:avLst/>
          </a:prstGeom>
          <a:noFill/>
          <a:ln w="0">
            <a:noFill/>
            <a:prstDash val="solid"/>
          </a:ln>
        </p:spPr>
        <p:txBody>
          <a:bodyPr/>
          <a:lstStyle/>
          <a:p>
            <a:pPr algn="l">
              <a:buNone/>
              <a:defRPr sz="750" b="1">
                <a:solidFill>
                  <a:srgbClr val="11A6A0"/>
                </a:solidFill>
              </a:defRPr>
            </a:pPr>
            <a:endParaRPr sz="750" b="1">
              <a:solidFill>
                <a:srgbClr val="11A6A0"/>
              </a:solidFill>
            </a:endParaRPr>
          </a:p>
        </p:txBody>
      </p:sp>
      <p:sp>
        <p:nvSpPr>
          <p:cNvPr id="5" name="Rectangle 4">
            <a:extLst>
              <a:ext uri="{FF2B5EF4-FFF2-40B4-BE49-F238E27FC236}">
                <a16:creationId xmlns:a16="http://schemas.microsoft.com/office/drawing/2014/main" id="{5C692AB7-FCE1-42EE-9F01-72BF84BFA082}"/>
              </a:ext>
            </a:extLst>
          </p:cNvPr>
          <p:cNvSpPr>
            <a:spLocks noGrp="1"/>
          </p:cNvSpPr>
          <p:nvPr/>
        </p:nvSpPr>
        <p:spPr>
          <a:xfrm>
            <a:off x="618131" y="1218000"/>
            <a:ext cx="6598969" cy="914400"/>
          </a:xfrm>
          <a:prstGeom prst="rect">
            <a:avLst/>
          </a:prstGeom>
          <a:noFill/>
          <a:ln w="0">
            <a:noFill/>
            <a:prstDash val="solid"/>
          </a:ln>
        </p:spPr>
        <p:txBody>
          <a:bodyPr/>
          <a:lstStyle/>
          <a:p>
            <a:pPr algn="l">
              <a:buNone/>
              <a:defRPr sz="2100" b="1">
                <a:solidFill>
                  <a:srgbClr val="10243F"/>
                </a:solidFill>
              </a:defRPr>
            </a:pPr>
            <a:r>
              <a:rPr sz="2100" b="1">
                <a:solidFill>
                  <a:srgbClr val="10243F"/>
                </a:solidFill>
              </a:rPr>
              <a:t>1. Purpose and Scope / 2. Our Commitment to Privacy</a:t>
            </a:r>
          </a:p>
        </p:txBody>
      </p:sp>
      <p:sp>
        <p:nvSpPr>
          <p:cNvPr id="8" name="Rectangle: Rounded Corners 7">
            <a:extLst>
              <a:ext uri="{FF2B5EF4-FFF2-40B4-BE49-F238E27FC236}">
                <a16:creationId xmlns:a16="http://schemas.microsoft.com/office/drawing/2014/main" id="{D04DA13C-041C-42A9-B814-2D9C6C170FB4}"/>
              </a:ext>
            </a:extLst>
          </p:cNvPr>
          <p:cNvSpPr>
            <a:spLocks noGrp="1"/>
          </p:cNvSpPr>
          <p:nvPr/>
        </p:nvSpPr>
        <p:spPr>
          <a:xfrm>
            <a:off x="618131" y="2352000"/>
            <a:ext cx="6598969" cy="4305000"/>
          </a:xfrm>
          <a:prstGeom prst="roundRect">
            <a:avLst>
              <a:gd name="adj" fmla="val 1951"/>
            </a:avLst>
          </a:prstGeom>
          <a:solidFill>
            <a:srgbClr val="FFFFFF"/>
          </a:solidFill>
          <a:ln w="9525">
            <a:solidFill>
              <a:srgbClr val="D6E2EA"/>
            </a:solidFill>
            <a:prstDash val="solid"/>
          </a:ln>
        </p:spPr>
        <p:txBody>
          <a:bodyPr/>
          <a:lstStyle/>
          <a:p>
            <a:endParaRPr/>
          </a:p>
        </p:txBody>
      </p:sp>
      <p:sp>
        <p:nvSpPr>
          <p:cNvPr id="9" name="Rectangle 8">
            <a:extLst>
              <a:ext uri="{FF2B5EF4-FFF2-40B4-BE49-F238E27FC236}">
                <a16:creationId xmlns:a16="http://schemas.microsoft.com/office/drawing/2014/main" id="{170027D8-423C-4983-8DDB-3192D4C010CD}"/>
              </a:ext>
            </a:extLst>
          </p:cNvPr>
          <p:cNvSpPr>
            <a:spLocks noGrp="1"/>
          </p:cNvSpPr>
          <p:nvPr/>
        </p:nvSpPr>
        <p:spPr>
          <a:xfrm>
            <a:off x="868725" y="2646000"/>
            <a:ext cx="2931947" cy="1288351"/>
          </a:xfrm>
          <a:prstGeom prst="rect">
            <a:avLst/>
          </a:prstGeom>
          <a:noFill/>
          <a:ln w="0">
            <a:noFill/>
            <a:prstDash val="solid"/>
          </a:ln>
        </p:spPr>
        <p:txBody>
          <a:bodyPr/>
          <a:lstStyle/>
          <a:p>
            <a:pPr algn="l">
              <a:buNone/>
              <a:defRPr sz="832" b="0">
                <a:solidFill>
                  <a:srgbClr val="506783"/>
                </a:solidFill>
              </a:defRPr>
            </a:pPr>
            <a:r>
              <a:rPr sz="832" b="0">
                <a:solidFill>
                  <a:srgbClr val="506783"/>
                </a:solidFill>
              </a:rPr>
              <a:t>This Privacy Statement explains how Alliance Property &amp; Infrastructure Services Pty Ltd (APIS, we, us or our) collects, holds, uses, discloses, protects and manages personal information in connection with our business operations, contractor engagement, client services, supplier relationships, website enquiries, marketing activities and the APIS Contractor Connect program.</a:t>
            </a:r>
          </a:p>
        </p:txBody>
      </p:sp>
      <p:sp>
        <p:nvSpPr>
          <p:cNvPr id="10" name="Rectangle 9">
            <a:extLst>
              <a:ext uri="{FF2B5EF4-FFF2-40B4-BE49-F238E27FC236}">
                <a16:creationId xmlns:a16="http://schemas.microsoft.com/office/drawing/2014/main" id="{EE9F5224-449F-489C-8B9E-4270715B8676}"/>
              </a:ext>
            </a:extLst>
          </p:cNvPr>
          <p:cNvSpPr>
            <a:spLocks noGrp="1"/>
          </p:cNvSpPr>
          <p:nvPr/>
        </p:nvSpPr>
        <p:spPr>
          <a:xfrm>
            <a:off x="4034559" y="2646000"/>
            <a:ext cx="2931947" cy="950251"/>
          </a:xfrm>
          <a:prstGeom prst="rect">
            <a:avLst/>
          </a:prstGeom>
          <a:noFill/>
          <a:ln w="0">
            <a:noFill/>
            <a:prstDash val="solid"/>
          </a:ln>
        </p:spPr>
        <p:txBody>
          <a:bodyPr/>
          <a:lstStyle/>
          <a:p>
            <a:pPr algn="l">
              <a:buNone/>
              <a:defRPr sz="832" b="0">
                <a:solidFill>
                  <a:srgbClr val="506783"/>
                </a:solidFill>
              </a:defRPr>
            </a:pPr>
            <a:r>
              <a:rPr sz="832" b="0">
                <a:solidFill>
                  <a:srgbClr val="506783"/>
                </a:solidFill>
              </a:rPr>
              <a:t>This Privacy Statement applies to personal information about individuals, including client representatives, property owners and occupiers, contractors, subcontractors, employees or representatives of suppliers, job applicants, website users, referrers, and other people who interact with APIS.</a:t>
            </a:r>
          </a:p>
        </p:txBody>
      </p:sp>
      <p:sp>
        <p:nvSpPr>
          <p:cNvPr id="11" name="Rectangle 10">
            <a:extLst>
              <a:ext uri="{FF2B5EF4-FFF2-40B4-BE49-F238E27FC236}">
                <a16:creationId xmlns:a16="http://schemas.microsoft.com/office/drawing/2014/main" id="{A38B5825-5FCE-4A29-8EF1-50A5C4F34623}"/>
              </a:ext>
            </a:extLst>
          </p:cNvPr>
          <p:cNvSpPr>
            <a:spLocks noGrp="1"/>
          </p:cNvSpPr>
          <p:nvPr/>
        </p:nvSpPr>
        <p:spPr>
          <a:xfrm>
            <a:off x="4034559" y="3627751"/>
            <a:ext cx="2931947" cy="1288351"/>
          </a:xfrm>
          <a:prstGeom prst="rect">
            <a:avLst/>
          </a:prstGeom>
          <a:noFill/>
          <a:ln w="0">
            <a:noFill/>
            <a:prstDash val="solid"/>
          </a:ln>
        </p:spPr>
        <p:txBody>
          <a:bodyPr/>
          <a:lstStyle/>
          <a:p>
            <a:pPr algn="l">
              <a:buNone/>
              <a:defRPr sz="832" b="0">
                <a:solidFill>
                  <a:srgbClr val="506783"/>
                </a:solidFill>
              </a:defRPr>
            </a:pPr>
            <a:r>
              <a:rPr sz="832" b="0">
                <a:solidFill>
                  <a:srgbClr val="506783"/>
                </a:solidFill>
              </a:rPr>
              <a:t>APIS is committed to handling personal information in a lawful, fair, secure and transparent manner. Where the Privacy Act 1988 (Cth) and the Australian Privacy Principles apply to APIS, we will take reasonable steps to comply with those obligations. Even where a specific exemption may apply, APIS aims to manage personal information responsibly and in line with good business practice.</a:t>
            </a:r>
          </a:p>
        </p:txBody>
      </p:sp>
      <p:sp>
        <p:nvSpPr>
          <p:cNvPr id="12" name="Rectangle 11">
            <a:extLst>
              <a:ext uri="{FF2B5EF4-FFF2-40B4-BE49-F238E27FC236}">
                <a16:creationId xmlns:a16="http://schemas.microsoft.com/office/drawing/2014/main" id="{B1BEDF45-1453-4C2E-B759-1125F4180AA8}"/>
              </a:ext>
            </a:extLst>
          </p:cNvPr>
          <p:cNvSpPr>
            <a:spLocks noGrp="1"/>
          </p:cNvSpPr>
          <p:nvPr/>
        </p:nvSpPr>
        <p:spPr>
          <a:xfrm>
            <a:off x="868725" y="3965851"/>
            <a:ext cx="2931947" cy="950251"/>
          </a:xfrm>
          <a:prstGeom prst="rect">
            <a:avLst/>
          </a:prstGeom>
          <a:noFill/>
          <a:ln w="0">
            <a:noFill/>
            <a:prstDash val="solid"/>
          </a:ln>
        </p:spPr>
        <p:txBody>
          <a:bodyPr/>
          <a:lstStyle/>
          <a:p>
            <a:pPr algn="l">
              <a:buNone/>
              <a:defRPr sz="832" b="0">
                <a:solidFill>
                  <a:srgbClr val="506783"/>
                </a:solidFill>
              </a:defRPr>
            </a:pPr>
            <a:r>
              <a:rPr sz="832" b="0">
                <a:solidFill>
                  <a:srgbClr val="506783"/>
                </a:solidFill>
              </a:rPr>
              <a:t>We collect personal information only where it is reasonably necessary for our functions or activities, including providing property, infrastructure, facility, maintenance, contractor management, hygiene services, cleaning, operational support, project coordination and related business services.</a:t>
            </a:r>
          </a:p>
        </p:txBody>
      </p:sp>
      <p:sp>
        <p:nvSpPr>
          <p:cNvPr id="14" name="Rectangle 13">
            <a:extLst>
              <a:ext uri="{FF2B5EF4-FFF2-40B4-BE49-F238E27FC236}">
                <a16:creationId xmlns:a16="http://schemas.microsoft.com/office/drawing/2014/main" id="{815D59B5-E91A-4B62-9582-94FC6F907313}"/>
              </a:ext>
            </a:extLst>
          </p:cNvPr>
          <p:cNvSpPr>
            <a:spLocks noGrp="1"/>
          </p:cNvSpPr>
          <p:nvPr/>
        </p:nvSpPr>
        <p:spPr>
          <a:xfrm>
            <a:off x="618131" y="7308000"/>
            <a:ext cx="3007125" cy="147000"/>
          </a:xfrm>
          <a:prstGeom prst="rect">
            <a:avLst/>
          </a:prstGeom>
          <a:noFill/>
          <a:ln w="0">
            <a:noFill/>
            <a:prstDash val="solid"/>
          </a:ln>
        </p:spPr>
        <p:txBody>
          <a:bodyPr/>
          <a:lstStyle/>
          <a:p>
            <a:pPr algn="l">
              <a:buNone/>
              <a:defRPr sz="525" b="1">
                <a:solidFill>
                  <a:srgbClr val="5B718C"/>
                </a:solidFill>
              </a:defRPr>
            </a:pPr>
            <a:endParaRPr sz="525" b="1">
              <a:solidFill>
                <a:srgbClr val="5B718C"/>
              </a:solidFill>
            </a:endParaRPr>
          </a:p>
        </p:txBody>
      </p:sp>
      <p:sp>
        <p:nvSpPr>
          <p:cNvPr id="15" name="Rectangle 14">
            <a:extLst>
              <a:ext uri="{FF2B5EF4-FFF2-40B4-BE49-F238E27FC236}">
                <a16:creationId xmlns:a16="http://schemas.microsoft.com/office/drawing/2014/main" id="{8342B91B-685B-4FDE-8136-D30986364027}"/>
              </a:ext>
            </a:extLst>
          </p:cNvPr>
          <p:cNvSpPr>
            <a:spLocks noGrp="1"/>
          </p:cNvSpPr>
          <p:nvPr/>
        </p:nvSpPr>
        <p:spPr>
          <a:xfrm>
            <a:off x="9856688" y="7266000"/>
            <a:ext cx="300712" cy="189000"/>
          </a:xfrm>
          <a:prstGeom prst="rect">
            <a:avLst/>
          </a:prstGeom>
          <a:noFill/>
          <a:ln w="0">
            <a:noFill/>
            <a:prstDash val="solid"/>
          </a:ln>
        </p:spPr>
        <p:txBody>
          <a:bodyPr/>
          <a:lstStyle/>
          <a:p>
            <a:pPr algn="r">
              <a:buNone/>
              <a:defRPr sz="750" b="1">
                <a:solidFill>
                  <a:srgbClr val="FFFFFF"/>
                </a:solidFill>
              </a:defRPr>
            </a:pPr>
            <a:r>
              <a:rPr sz="750" b="1">
                <a:solidFill>
                  <a:srgbClr val="FFFFFF"/>
                </a:solidFill>
              </a:rPr>
              <a:t>03</a:t>
            </a:r>
          </a:p>
        </p:txBody>
      </p:sp>
    </p:spTree>
    <p:extLst>
      <p:ext uri="{BB962C8B-B14F-4D97-AF65-F5344CB8AC3E}">
        <p14:creationId xmlns:p14="http://schemas.microsoft.com/office/powerpoint/2010/main" val="148512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F7FA"/>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01196E3-631D-45E7-A5AB-0E051C5101C2}"/>
              </a:ext>
            </a:extLst>
          </p:cNvPr>
          <p:cNvSpPr>
            <a:spLocks noGrp="1"/>
          </p:cNvSpPr>
          <p:nvPr/>
        </p:nvSpPr>
        <p:spPr>
          <a:xfrm>
            <a:off x="618131" y="756000"/>
            <a:ext cx="4343625" cy="231000"/>
          </a:xfrm>
          <a:prstGeom prst="rect">
            <a:avLst/>
          </a:prstGeom>
          <a:noFill/>
          <a:ln w="0">
            <a:noFill/>
            <a:prstDash val="solid"/>
          </a:ln>
        </p:spPr>
        <p:txBody>
          <a:bodyPr/>
          <a:lstStyle/>
          <a:p>
            <a:pPr algn="l">
              <a:buNone/>
              <a:defRPr sz="750" b="1">
                <a:solidFill>
                  <a:srgbClr val="11A6A0"/>
                </a:solidFill>
              </a:defRPr>
            </a:pPr>
            <a:endParaRPr sz="750" b="1">
              <a:solidFill>
                <a:srgbClr val="11A6A0"/>
              </a:solidFill>
            </a:endParaRPr>
          </a:p>
        </p:txBody>
      </p:sp>
      <p:sp>
        <p:nvSpPr>
          <p:cNvPr id="2" name="Rectangle 1">
            <a:extLst>
              <a:ext uri="{FF2B5EF4-FFF2-40B4-BE49-F238E27FC236}">
                <a16:creationId xmlns:a16="http://schemas.microsoft.com/office/drawing/2014/main" id="{AC74DAD5-132B-4D22-846B-491C588F2FDF}"/>
              </a:ext>
            </a:extLst>
          </p:cNvPr>
          <p:cNvSpPr>
            <a:spLocks noGrp="1"/>
          </p:cNvSpPr>
          <p:nvPr/>
        </p:nvSpPr>
        <p:spPr>
          <a:xfrm>
            <a:off x="618131" y="1218000"/>
            <a:ext cx="8687250" cy="798000"/>
          </a:xfrm>
          <a:prstGeom prst="rect">
            <a:avLst/>
          </a:prstGeom>
          <a:noFill/>
          <a:ln w="0">
            <a:noFill/>
            <a:prstDash val="solid"/>
          </a:ln>
        </p:spPr>
        <p:txBody>
          <a:bodyPr/>
          <a:lstStyle/>
          <a:p>
            <a:pPr algn="l">
              <a:buNone/>
              <a:defRPr sz="2100" b="1">
                <a:solidFill>
                  <a:srgbClr val="10243F"/>
                </a:solidFill>
              </a:defRPr>
            </a:pPr>
            <a:r>
              <a:rPr sz="2100" b="1">
                <a:solidFill>
                  <a:srgbClr val="10243F"/>
                </a:solidFill>
              </a:rPr>
              <a:t>3. What Personal Information We Collect</a:t>
            </a:r>
          </a:p>
        </p:txBody>
      </p:sp>
      <p:sp>
        <p:nvSpPr>
          <p:cNvPr id="3" name="Rectangle: Rounded Corners 2">
            <a:extLst>
              <a:ext uri="{FF2B5EF4-FFF2-40B4-BE49-F238E27FC236}">
                <a16:creationId xmlns:a16="http://schemas.microsoft.com/office/drawing/2014/main" id="{30AF2E09-BF1D-4BBD-B616-8FE3170AF512}"/>
              </a:ext>
            </a:extLst>
          </p:cNvPr>
          <p:cNvSpPr>
            <a:spLocks noGrp="1"/>
          </p:cNvSpPr>
          <p:nvPr/>
        </p:nvSpPr>
        <p:spPr>
          <a:xfrm>
            <a:off x="618131" y="2352000"/>
            <a:ext cx="8937844" cy="4305000"/>
          </a:xfrm>
          <a:prstGeom prst="roundRect">
            <a:avLst>
              <a:gd name="adj" fmla="val 1951"/>
            </a:avLst>
          </a:prstGeom>
          <a:solidFill>
            <a:srgbClr val="FFFFFF"/>
          </a:solidFill>
          <a:ln w="9525">
            <a:solidFill>
              <a:srgbClr val="D6E2EA"/>
            </a:solidFill>
            <a:prstDash val="solid"/>
          </a:ln>
        </p:spPr>
        <p:txBody>
          <a:bodyPr/>
          <a:lstStyle/>
          <a:p>
            <a:endParaRPr/>
          </a:p>
        </p:txBody>
      </p:sp>
      <p:sp>
        <p:nvSpPr>
          <p:cNvPr id="4" name="Rectangle 3">
            <a:extLst>
              <a:ext uri="{FF2B5EF4-FFF2-40B4-BE49-F238E27FC236}">
                <a16:creationId xmlns:a16="http://schemas.microsoft.com/office/drawing/2014/main" id="{931B8AF4-129D-4D78-B521-42D070AF0284}"/>
              </a:ext>
            </a:extLst>
          </p:cNvPr>
          <p:cNvSpPr>
            <a:spLocks noGrp="1"/>
          </p:cNvSpPr>
          <p:nvPr/>
        </p:nvSpPr>
        <p:spPr>
          <a:xfrm>
            <a:off x="868725" y="2646000"/>
            <a:ext cx="4101384" cy="434700"/>
          </a:xfrm>
          <a:prstGeom prst="rect">
            <a:avLst/>
          </a:prstGeom>
          <a:noFill/>
          <a:ln w="0">
            <a:noFill/>
            <a:prstDash val="solid"/>
          </a:ln>
        </p:spPr>
        <p:txBody>
          <a:bodyPr/>
          <a:lstStyle/>
          <a:p>
            <a:pPr algn="l">
              <a:buNone/>
              <a:defRPr sz="803" b="0">
                <a:solidFill>
                  <a:srgbClr val="506783"/>
                </a:solidFill>
              </a:defRPr>
            </a:pPr>
            <a:r>
              <a:rPr sz="803" b="0">
                <a:solidFill>
                  <a:srgbClr val="506783"/>
                </a:solidFill>
              </a:rPr>
              <a:t>The types of personal information APIS may collect depend on the nature of our relationship with you. This may include:</a:t>
            </a:r>
          </a:p>
        </p:txBody>
      </p:sp>
      <p:sp>
        <p:nvSpPr>
          <p:cNvPr id="5" name="Rectangle 4">
            <a:extLst>
              <a:ext uri="{FF2B5EF4-FFF2-40B4-BE49-F238E27FC236}">
                <a16:creationId xmlns:a16="http://schemas.microsoft.com/office/drawing/2014/main" id="{4FEDA48E-7809-4872-AF0F-EA535C7B34AD}"/>
              </a:ext>
            </a:extLst>
          </p:cNvPr>
          <p:cNvSpPr>
            <a:spLocks noGrp="1"/>
          </p:cNvSpPr>
          <p:nvPr/>
        </p:nvSpPr>
        <p:spPr>
          <a:xfrm>
            <a:off x="5203997" y="2646000"/>
            <a:ext cx="4101384" cy="422100"/>
          </a:xfrm>
          <a:prstGeom prst="rect">
            <a:avLst/>
          </a:prstGeom>
          <a:noFill/>
          <a:ln w="0">
            <a:noFill/>
            <a:prstDash val="solid"/>
          </a:ln>
        </p:spPr>
        <p:txBody>
          <a:bodyPr/>
          <a:lstStyle/>
          <a:p>
            <a:pPr algn="l">
              <a:buNone/>
              <a:defRPr sz="757" b="0">
                <a:solidFill>
                  <a:srgbClr val="506783"/>
                </a:solidFill>
              </a:defRPr>
            </a:pPr>
            <a:r>
              <a:rPr sz="757" b="0">
                <a:solidFill>
                  <a:srgbClr val="506783"/>
                </a:solidFill>
              </a:rPr>
              <a:t>• Identity and contact details, including name, position title, business name, postal address, service address, email address, phone number and mobile number.</a:t>
            </a:r>
          </a:p>
        </p:txBody>
      </p:sp>
      <p:sp>
        <p:nvSpPr>
          <p:cNvPr id="6" name="Rectangle 5">
            <a:extLst>
              <a:ext uri="{FF2B5EF4-FFF2-40B4-BE49-F238E27FC236}">
                <a16:creationId xmlns:a16="http://schemas.microsoft.com/office/drawing/2014/main" id="{9D8BC667-39EF-4857-B67C-E889B742DEF5}"/>
              </a:ext>
            </a:extLst>
          </p:cNvPr>
          <p:cNvSpPr>
            <a:spLocks noGrp="1"/>
          </p:cNvSpPr>
          <p:nvPr/>
        </p:nvSpPr>
        <p:spPr>
          <a:xfrm>
            <a:off x="5203997" y="3099600"/>
            <a:ext cx="4101384" cy="580651"/>
          </a:xfrm>
          <a:prstGeom prst="rect">
            <a:avLst/>
          </a:prstGeom>
          <a:noFill/>
          <a:ln w="0">
            <a:noFill/>
            <a:prstDash val="solid"/>
          </a:ln>
        </p:spPr>
        <p:txBody>
          <a:bodyPr/>
          <a:lstStyle/>
          <a:p>
            <a:pPr algn="l">
              <a:buNone/>
              <a:defRPr sz="757" b="0">
                <a:solidFill>
                  <a:srgbClr val="506783"/>
                </a:solidFill>
              </a:defRPr>
            </a:pPr>
            <a:r>
              <a:rPr sz="757" b="0">
                <a:solidFill>
                  <a:srgbClr val="506783"/>
                </a:solidFill>
              </a:rPr>
              <a:t>• Business and contractor information, including ABN, ACN, trade type, licences, accreditations, insurance details, service areas, capability statements, operational capacity, availability, after-hours capability, pricing information and work history.</a:t>
            </a:r>
          </a:p>
        </p:txBody>
      </p:sp>
      <p:sp>
        <p:nvSpPr>
          <p:cNvPr id="7" name="Rectangle 6">
            <a:extLst>
              <a:ext uri="{FF2B5EF4-FFF2-40B4-BE49-F238E27FC236}">
                <a16:creationId xmlns:a16="http://schemas.microsoft.com/office/drawing/2014/main" id="{7ED501DB-67AB-4B5F-B314-3A5BB056449D}"/>
              </a:ext>
            </a:extLst>
          </p:cNvPr>
          <p:cNvSpPr>
            <a:spLocks noGrp="1"/>
          </p:cNvSpPr>
          <p:nvPr/>
        </p:nvSpPr>
        <p:spPr>
          <a:xfrm>
            <a:off x="868725" y="3112200"/>
            <a:ext cx="4101384" cy="580651"/>
          </a:xfrm>
          <a:prstGeom prst="rect">
            <a:avLst/>
          </a:prstGeom>
          <a:noFill/>
          <a:ln w="0">
            <a:noFill/>
            <a:prstDash val="solid"/>
          </a:ln>
        </p:spPr>
        <p:txBody>
          <a:bodyPr/>
          <a:lstStyle/>
          <a:p>
            <a:pPr algn="l">
              <a:buNone/>
              <a:defRPr sz="757" b="0">
                <a:solidFill>
                  <a:srgbClr val="506783"/>
                </a:solidFill>
              </a:defRPr>
            </a:pPr>
            <a:r>
              <a:rPr sz="757" b="0">
                <a:solidFill>
                  <a:srgbClr val="506783"/>
                </a:solidFill>
              </a:rPr>
              <a:t>• Compliance and safety information, including public liability insurance, workers’ compensation information, trade licences, safety documentation, induction records, police checks or Working with Children Checks where required for a lawful business purpose.</a:t>
            </a:r>
          </a:p>
        </p:txBody>
      </p:sp>
      <p:sp>
        <p:nvSpPr>
          <p:cNvPr id="8" name="Rectangle 7">
            <a:extLst>
              <a:ext uri="{FF2B5EF4-FFF2-40B4-BE49-F238E27FC236}">
                <a16:creationId xmlns:a16="http://schemas.microsoft.com/office/drawing/2014/main" id="{E7037791-26F1-4DA5-887D-79F9B629770B}"/>
              </a:ext>
            </a:extLst>
          </p:cNvPr>
          <p:cNvSpPr>
            <a:spLocks noGrp="1"/>
          </p:cNvSpPr>
          <p:nvPr/>
        </p:nvSpPr>
        <p:spPr>
          <a:xfrm>
            <a:off x="5203997" y="3711751"/>
            <a:ext cx="4101384" cy="580651"/>
          </a:xfrm>
          <a:prstGeom prst="rect">
            <a:avLst/>
          </a:prstGeom>
          <a:noFill/>
          <a:ln w="0">
            <a:noFill/>
            <a:prstDash val="solid"/>
          </a:ln>
        </p:spPr>
        <p:txBody>
          <a:bodyPr/>
          <a:lstStyle/>
          <a:p>
            <a:pPr algn="l">
              <a:buNone/>
              <a:defRPr sz="757" b="0">
                <a:solidFill>
                  <a:srgbClr val="506783"/>
                </a:solidFill>
              </a:defRPr>
            </a:pPr>
            <a:r>
              <a:rPr sz="757" b="0">
                <a:solidFill>
                  <a:srgbClr val="506783"/>
                </a:solidFill>
              </a:rPr>
              <a:t>• Job, service and project records, including quotes, approvals, purchase orders, invoices, variations, attendance records, site notes, completion evidence, photos, reports, maintenance records and communication history.</a:t>
            </a:r>
          </a:p>
        </p:txBody>
      </p:sp>
      <p:sp>
        <p:nvSpPr>
          <p:cNvPr id="9" name="Rectangle 8">
            <a:extLst>
              <a:ext uri="{FF2B5EF4-FFF2-40B4-BE49-F238E27FC236}">
                <a16:creationId xmlns:a16="http://schemas.microsoft.com/office/drawing/2014/main" id="{C74ED012-DE3E-438B-8D33-B4D0CE7A4436}"/>
              </a:ext>
            </a:extLst>
          </p:cNvPr>
          <p:cNvSpPr>
            <a:spLocks noGrp="1"/>
          </p:cNvSpPr>
          <p:nvPr/>
        </p:nvSpPr>
        <p:spPr>
          <a:xfrm>
            <a:off x="868725" y="3724351"/>
            <a:ext cx="4101384" cy="580651"/>
          </a:xfrm>
          <a:prstGeom prst="rect">
            <a:avLst/>
          </a:prstGeom>
          <a:noFill/>
          <a:ln w="0">
            <a:noFill/>
            <a:prstDash val="solid"/>
          </a:ln>
        </p:spPr>
        <p:txBody>
          <a:bodyPr/>
          <a:lstStyle/>
          <a:p>
            <a:pPr algn="l">
              <a:buNone/>
              <a:defRPr sz="757" b="0">
                <a:solidFill>
                  <a:srgbClr val="506783"/>
                </a:solidFill>
              </a:defRPr>
            </a:pPr>
            <a:r>
              <a:rPr sz="757" b="0">
                <a:solidFill>
                  <a:srgbClr val="506783"/>
                </a:solidFill>
              </a:rPr>
              <a:t>• Client and property-related information, including contact details for property managers, landlords, owners corporations, facility managers, tenants, occupiers, insurers, builders, project managers and other authorised representatives.</a:t>
            </a:r>
          </a:p>
        </p:txBody>
      </p:sp>
      <p:sp>
        <p:nvSpPr>
          <p:cNvPr id="10" name="Rectangle 9">
            <a:extLst>
              <a:ext uri="{FF2B5EF4-FFF2-40B4-BE49-F238E27FC236}">
                <a16:creationId xmlns:a16="http://schemas.microsoft.com/office/drawing/2014/main" id="{74F56564-2EC4-4E66-B8E9-908CE6A27086}"/>
              </a:ext>
            </a:extLst>
          </p:cNvPr>
          <p:cNvSpPr>
            <a:spLocks noGrp="1"/>
          </p:cNvSpPr>
          <p:nvPr/>
        </p:nvSpPr>
        <p:spPr>
          <a:xfrm>
            <a:off x="5203997" y="4323900"/>
            <a:ext cx="4101384" cy="580651"/>
          </a:xfrm>
          <a:prstGeom prst="rect">
            <a:avLst/>
          </a:prstGeom>
          <a:noFill/>
          <a:ln w="0">
            <a:noFill/>
            <a:prstDash val="solid"/>
          </a:ln>
        </p:spPr>
        <p:txBody>
          <a:bodyPr/>
          <a:lstStyle/>
          <a:p>
            <a:pPr algn="l">
              <a:buNone/>
              <a:defRPr sz="757" b="0">
                <a:solidFill>
                  <a:srgbClr val="506783"/>
                </a:solidFill>
              </a:defRPr>
            </a:pPr>
            <a:r>
              <a:rPr sz="757" b="0">
                <a:solidFill>
                  <a:srgbClr val="506783"/>
                </a:solidFill>
              </a:rPr>
              <a:t>• Portal, website and digital information, including enquiry details, account login information, IP address, device information, browser type, website usage information, cookies and analytics data.</a:t>
            </a:r>
          </a:p>
        </p:txBody>
      </p:sp>
      <p:sp>
        <p:nvSpPr>
          <p:cNvPr id="11" name="Rectangle 10">
            <a:extLst>
              <a:ext uri="{FF2B5EF4-FFF2-40B4-BE49-F238E27FC236}">
                <a16:creationId xmlns:a16="http://schemas.microsoft.com/office/drawing/2014/main" id="{38107CEC-753E-4B6F-9FC9-3B1AC88F97EA}"/>
              </a:ext>
            </a:extLst>
          </p:cNvPr>
          <p:cNvSpPr>
            <a:spLocks noGrp="1"/>
          </p:cNvSpPr>
          <p:nvPr/>
        </p:nvSpPr>
        <p:spPr>
          <a:xfrm>
            <a:off x="868725" y="4336500"/>
            <a:ext cx="4101384" cy="422100"/>
          </a:xfrm>
          <a:prstGeom prst="rect">
            <a:avLst/>
          </a:prstGeom>
          <a:noFill/>
          <a:ln w="0">
            <a:noFill/>
            <a:prstDash val="solid"/>
          </a:ln>
        </p:spPr>
        <p:txBody>
          <a:bodyPr/>
          <a:lstStyle/>
          <a:p>
            <a:pPr algn="l">
              <a:buNone/>
              <a:defRPr sz="757" b="0">
                <a:solidFill>
                  <a:srgbClr val="506783"/>
                </a:solidFill>
              </a:defRPr>
            </a:pPr>
            <a:r>
              <a:rPr sz="757" b="0">
                <a:solidFill>
                  <a:srgbClr val="506783"/>
                </a:solidFill>
              </a:rPr>
              <a:t>• Marketing and relationship information, including your communication preferences, campaign engagement, meeting notes, follow-up records and contractor recruitment status.</a:t>
            </a:r>
          </a:p>
        </p:txBody>
      </p:sp>
      <p:sp>
        <p:nvSpPr>
          <p:cNvPr id="12" name="Rectangle 11">
            <a:extLst>
              <a:ext uri="{FF2B5EF4-FFF2-40B4-BE49-F238E27FC236}">
                <a16:creationId xmlns:a16="http://schemas.microsoft.com/office/drawing/2014/main" id="{7C9CDA0B-0314-48EE-A863-61805CCE94E6}"/>
              </a:ext>
            </a:extLst>
          </p:cNvPr>
          <p:cNvSpPr>
            <a:spLocks noGrp="1"/>
          </p:cNvSpPr>
          <p:nvPr/>
        </p:nvSpPr>
        <p:spPr>
          <a:xfrm>
            <a:off x="868725" y="4790100"/>
            <a:ext cx="4101384" cy="422100"/>
          </a:xfrm>
          <a:prstGeom prst="rect">
            <a:avLst/>
          </a:prstGeom>
          <a:noFill/>
          <a:ln w="0">
            <a:noFill/>
            <a:prstDash val="solid"/>
          </a:ln>
        </p:spPr>
        <p:txBody>
          <a:bodyPr/>
          <a:lstStyle/>
          <a:p>
            <a:pPr algn="l">
              <a:buNone/>
              <a:defRPr sz="757" b="0">
                <a:solidFill>
                  <a:srgbClr val="506783"/>
                </a:solidFill>
              </a:defRPr>
            </a:pPr>
            <a:r>
              <a:rPr sz="757" b="0">
                <a:solidFill>
                  <a:srgbClr val="506783"/>
                </a:solidFill>
              </a:rPr>
              <a:t>• Payment, billing and account administration information, where necessary to process invoices, payments, refunds, reconciliations, statements or debt recovery.</a:t>
            </a:r>
          </a:p>
        </p:txBody>
      </p:sp>
      <p:sp>
        <p:nvSpPr>
          <p:cNvPr id="13" name="Rectangle 12">
            <a:extLst>
              <a:ext uri="{FF2B5EF4-FFF2-40B4-BE49-F238E27FC236}">
                <a16:creationId xmlns:a16="http://schemas.microsoft.com/office/drawing/2014/main" id="{10BFFCFB-8836-4CF9-B952-754C2360483B}"/>
              </a:ext>
            </a:extLst>
          </p:cNvPr>
          <p:cNvSpPr>
            <a:spLocks noGrp="1"/>
          </p:cNvSpPr>
          <p:nvPr/>
        </p:nvSpPr>
        <p:spPr>
          <a:xfrm>
            <a:off x="5203997" y="4936051"/>
            <a:ext cx="4101384" cy="929251"/>
          </a:xfrm>
          <a:prstGeom prst="rect">
            <a:avLst/>
          </a:prstGeom>
          <a:noFill/>
          <a:ln w="0">
            <a:noFill/>
            <a:prstDash val="solid"/>
          </a:ln>
        </p:spPr>
        <p:txBody>
          <a:bodyPr/>
          <a:lstStyle/>
          <a:p>
            <a:pPr algn="l">
              <a:buNone/>
              <a:defRPr sz="803" b="0">
                <a:solidFill>
                  <a:srgbClr val="506783"/>
                </a:solidFill>
              </a:defRPr>
            </a:pPr>
            <a:r>
              <a:rPr sz="803" b="0">
                <a:solidFill>
                  <a:srgbClr val="506783"/>
                </a:solidFill>
              </a:rPr>
              <a:t>APIS will only collect sensitive information where it is reasonably necessary for our activities, where we have consent, or where collection is otherwise permitted or required by law. Sensitive information may include health and safety incident information, criminal history information, or other information required for compliance, security or client site access purposes.</a:t>
            </a:r>
          </a:p>
        </p:txBody>
      </p:sp>
      <p:sp>
        <p:nvSpPr>
          <p:cNvPr id="15" name="Rectangle 14">
            <a:extLst>
              <a:ext uri="{FF2B5EF4-FFF2-40B4-BE49-F238E27FC236}">
                <a16:creationId xmlns:a16="http://schemas.microsoft.com/office/drawing/2014/main" id="{4F195602-A031-4F62-83CA-3D9C4992B8DA}"/>
              </a:ext>
            </a:extLst>
          </p:cNvPr>
          <p:cNvSpPr>
            <a:spLocks noGrp="1"/>
          </p:cNvSpPr>
          <p:nvPr/>
        </p:nvSpPr>
        <p:spPr>
          <a:xfrm>
            <a:off x="618131" y="7308000"/>
            <a:ext cx="3007125" cy="147000"/>
          </a:xfrm>
          <a:prstGeom prst="rect">
            <a:avLst/>
          </a:prstGeom>
          <a:noFill/>
          <a:ln w="0">
            <a:noFill/>
            <a:prstDash val="solid"/>
          </a:ln>
        </p:spPr>
        <p:txBody>
          <a:bodyPr/>
          <a:lstStyle/>
          <a:p>
            <a:pPr algn="l">
              <a:buNone/>
              <a:defRPr sz="525" b="1">
                <a:solidFill>
                  <a:srgbClr val="5B718C"/>
                </a:solidFill>
              </a:defRPr>
            </a:pPr>
            <a:endParaRPr sz="525" b="1">
              <a:solidFill>
                <a:srgbClr val="5B718C"/>
              </a:solidFill>
            </a:endParaRPr>
          </a:p>
        </p:txBody>
      </p:sp>
      <p:sp>
        <p:nvSpPr>
          <p:cNvPr id="16" name="Rectangle 15">
            <a:extLst>
              <a:ext uri="{FF2B5EF4-FFF2-40B4-BE49-F238E27FC236}">
                <a16:creationId xmlns:a16="http://schemas.microsoft.com/office/drawing/2014/main" id="{3AC67DB6-2B23-42E3-84E0-522D169256ED}"/>
              </a:ext>
            </a:extLst>
          </p:cNvPr>
          <p:cNvSpPr>
            <a:spLocks noGrp="1"/>
          </p:cNvSpPr>
          <p:nvPr/>
        </p:nvSpPr>
        <p:spPr>
          <a:xfrm>
            <a:off x="9856688" y="7266000"/>
            <a:ext cx="300712" cy="189000"/>
          </a:xfrm>
          <a:prstGeom prst="rect">
            <a:avLst/>
          </a:prstGeom>
          <a:noFill/>
          <a:ln w="0">
            <a:noFill/>
            <a:prstDash val="solid"/>
          </a:ln>
        </p:spPr>
        <p:txBody>
          <a:bodyPr/>
          <a:lstStyle/>
          <a:p>
            <a:pPr algn="r">
              <a:buNone/>
              <a:defRPr sz="750" b="1">
                <a:solidFill>
                  <a:srgbClr val="5B718C"/>
                </a:solidFill>
              </a:defRPr>
            </a:pPr>
            <a:r>
              <a:rPr sz="750" b="1">
                <a:solidFill>
                  <a:srgbClr val="5B718C"/>
                </a:solidFill>
              </a:rPr>
              <a:t>04</a:t>
            </a:r>
          </a:p>
        </p:txBody>
      </p:sp>
      <p:pic>
        <p:nvPicPr>
          <p:cNvPr id="20" name="Picture 19">
            <a:extLst>
              <a:ext uri="{FF2B5EF4-FFF2-40B4-BE49-F238E27FC236}">
                <a16:creationId xmlns:a16="http://schemas.microsoft.com/office/drawing/2014/main" id="{A3518B02-4BDF-AD81-9432-FA1249DA5C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9706" y="86367"/>
            <a:ext cx="1477517" cy="1313513"/>
          </a:xfrm>
          <a:prstGeom prst="rect">
            <a:avLst/>
          </a:prstGeom>
        </p:spPr>
      </p:pic>
    </p:spTree>
    <p:extLst>
      <p:ext uri="{BB962C8B-B14F-4D97-AF65-F5344CB8AC3E}">
        <p14:creationId xmlns:p14="http://schemas.microsoft.com/office/powerpoint/2010/main" val="889245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7FA"/>
        </a:solidFill>
        <a:effectLst/>
      </p:bgPr>
    </p:bg>
    <p:spTree>
      <p:nvGrpSpPr>
        <p:cNvPr id="1" name=""/>
        <p:cNvGrpSpPr/>
        <p:nvPr/>
      </p:nvGrpSpPr>
      <p:grpSpPr>
        <a:xfrm>
          <a:off x="0" y="0"/>
          <a:ext cx="0" cy="0"/>
          <a:chOff x="0" y="0"/>
          <a:chExt cx="0" cy="0"/>
        </a:xfrm>
      </p:grpSpPr>
      <p:pic>
        <p:nvPicPr>
          <p:cNvPr id="21" name="Picture 18"/>
          <p:cNvPicPr>
            <a:picLocks noChangeAspect="1"/>
          </p:cNvPicPr>
          <p:nvPr/>
        </p:nvPicPr>
        <p:blipFill>
          <a:blip r:embed="rId3"/>
          <a:srcRect l="38600" r="39100"/>
          <a:stretch>
            <a:fillRect/>
          </a:stretch>
        </p:blipFill>
        <p:spPr>
          <a:xfrm>
            <a:off x="-19050" y="0"/>
            <a:ext cx="3204061" cy="7559675"/>
          </a:xfrm>
          <a:prstGeom prst="rect">
            <a:avLst/>
          </a:prstGeom>
        </p:spPr>
      </p:pic>
      <p:sp>
        <p:nvSpPr>
          <p:cNvPr id="2" name="Rectangle 1">
            <a:extLst>
              <a:ext uri="{FF2B5EF4-FFF2-40B4-BE49-F238E27FC236}">
                <a16:creationId xmlns:a16="http://schemas.microsoft.com/office/drawing/2014/main" id="{BBCB0D23-6920-41D9-B6F7-768A223AC8A5}"/>
              </a:ext>
            </a:extLst>
          </p:cNvPr>
          <p:cNvSpPr>
            <a:spLocks noGrp="1"/>
          </p:cNvSpPr>
          <p:nvPr/>
        </p:nvSpPr>
        <p:spPr>
          <a:xfrm>
            <a:off x="-19050" y="-19050"/>
            <a:ext cx="2859112" cy="7598100"/>
          </a:xfrm>
          <a:prstGeom prst="rect">
            <a:avLst/>
          </a:prstGeom>
          <a:ln w="0">
            <a:noFill/>
            <a:prstDash val="solid"/>
          </a:ln>
        </p:spPr>
        <p:txBody>
          <a:bodyPr/>
          <a:lstStyle/>
          <a:p>
            <a:endParaRPr/>
          </a:p>
        </p:txBody>
      </p:sp>
      <p:sp>
        <p:nvSpPr>
          <p:cNvPr id="4" name="Rectangle 3">
            <a:extLst>
              <a:ext uri="{FF2B5EF4-FFF2-40B4-BE49-F238E27FC236}">
                <a16:creationId xmlns:a16="http://schemas.microsoft.com/office/drawing/2014/main" id="{DF015301-0F3C-4DB7-B4C0-09A1AB8FA651}"/>
              </a:ext>
            </a:extLst>
          </p:cNvPr>
          <p:cNvSpPr>
            <a:spLocks noGrp="1"/>
          </p:cNvSpPr>
          <p:nvPr/>
        </p:nvSpPr>
        <p:spPr>
          <a:xfrm>
            <a:off x="3341250" y="756000"/>
            <a:ext cx="4343625" cy="231000"/>
          </a:xfrm>
          <a:prstGeom prst="rect">
            <a:avLst/>
          </a:prstGeom>
          <a:noFill/>
          <a:ln w="0">
            <a:noFill/>
            <a:prstDash val="solid"/>
          </a:ln>
        </p:spPr>
        <p:txBody>
          <a:bodyPr/>
          <a:lstStyle/>
          <a:p>
            <a:pPr algn="l">
              <a:buNone/>
              <a:defRPr sz="750" b="1">
                <a:solidFill>
                  <a:srgbClr val="11A6A0"/>
                </a:solidFill>
              </a:defRPr>
            </a:pPr>
            <a:endParaRPr sz="750" b="1">
              <a:solidFill>
                <a:srgbClr val="11A6A0"/>
              </a:solidFill>
            </a:endParaRPr>
          </a:p>
        </p:txBody>
      </p:sp>
      <p:sp>
        <p:nvSpPr>
          <p:cNvPr id="5" name="Rectangle 4">
            <a:extLst>
              <a:ext uri="{FF2B5EF4-FFF2-40B4-BE49-F238E27FC236}">
                <a16:creationId xmlns:a16="http://schemas.microsoft.com/office/drawing/2014/main" id="{8E5CB5AC-D22E-447D-8D47-4A119EF44704}"/>
              </a:ext>
            </a:extLst>
          </p:cNvPr>
          <p:cNvSpPr>
            <a:spLocks noGrp="1"/>
          </p:cNvSpPr>
          <p:nvPr/>
        </p:nvSpPr>
        <p:spPr>
          <a:xfrm>
            <a:off x="3341250" y="1218000"/>
            <a:ext cx="6598969" cy="798000"/>
          </a:xfrm>
          <a:prstGeom prst="rect">
            <a:avLst/>
          </a:prstGeom>
          <a:noFill/>
          <a:ln w="0">
            <a:noFill/>
            <a:prstDash val="solid"/>
          </a:ln>
        </p:spPr>
        <p:txBody>
          <a:bodyPr/>
          <a:lstStyle/>
          <a:p>
            <a:pPr algn="l">
              <a:buNone/>
              <a:defRPr sz="2100" b="1">
                <a:solidFill>
                  <a:srgbClr val="10243F"/>
                </a:solidFill>
              </a:defRPr>
            </a:pPr>
            <a:r>
              <a:rPr sz="2100" b="1">
                <a:solidFill>
                  <a:srgbClr val="10243F"/>
                </a:solidFill>
              </a:rPr>
              <a:t>4. How We Collect Personal Information</a:t>
            </a:r>
          </a:p>
        </p:txBody>
      </p:sp>
      <p:sp>
        <p:nvSpPr>
          <p:cNvPr id="8" name="Rectangle: Rounded Corners 7">
            <a:extLst>
              <a:ext uri="{FF2B5EF4-FFF2-40B4-BE49-F238E27FC236}">
                <a16:creationId xmlns:a16="http://schemas.microsoft.com/office/drawing/2014/main" id="{8451EFF2-0306-4C9C-9005-F37B81052BAE}"/>
              </a:ext>
            </a:extLst>
          </p:cNvPr>
          <p:cNvSpPr>
            <a:spLocks noGrp="1"/>
          </p:cNvSpPr>
          <p:nvPr/>
        </p:nvSpPr>
        <p:spPr>
          <a:xfrm>
            <a:off x="3341250" y="2352000"/>
            <a:ext cx="6598969" cy="4305000"/>
          </a:xfrm>
          <a:prstGeom prst="roundRect">
            <a:avLst>
              <a:gd name="adj" fmla="val 1951"/>
            </a:avLst>
          </a:prstGeom>
          <a:solidFill>
            <a:srgbClr val="FFFFFF"/>
          </a:solidFill>
          <a:ln w="9525">
            <a:solidFill>
              <a:srgbClr val="D6E2EA"/>
            </a:solidFill>
            <a:prstDash val="solid"/>
          </a:ln>
        </p:spPr>
        <p:txBody>
          <a:bodyPr/>
          <a:lstStyle/>
          <a:p>
            <a:endParaRPr/>
          </a:p>
        </p:txBody>
      </p:sp>
      <p:sp>
        <p:nvSpPr>
          <p:cNvPr id="9" name="Rectangle 8">
            <a:extLst>
              <a:ext uri="{FF2B5EF4-FFF2-40B4-BE49-F238E27FC236}">
                <a16:creationId xmlns:a16="http://schemas.microsoft.com/office/drawing/2014/main" id="{D16762AD-2814-4B63-B5A9-ED91B55DBF91}"/>
              </a:ext>
            </a:extLst>
          </p:cNvPr>
          <p:cNvSpPr>
            <a:spLocks noGrp="1"/>
          </p:cNvSpPr>
          <p:nvPr/>
        </p:nvSpPr>
        <p:spPr>
          <a:xfrm>
            <a:off x="3591844" y="2646000"/>
            <a:ext cx="2931947" cy="443100"/>
          </a:xfrm>
          <a:prstGeom prst="rect">
            <a:avLst/>
          </a:prstGeom>
          <a:noFill/>
          <a:ln w="0">
            <a:noFill/>
            <a:prstDash val="solid"/>
          </a:ln>
        </p:spPr>
        <p:txBody>
          <a:bodyPr/>
          <a:lstStyle/>
          <a:p>
            <a:pPr algn="l">
              <a:buNone/>
              <a:defRPr sz="832" b="0">
                <a:solidFill>
                  <a:srgbClr val="506783"/>
                </a:solidFill>
              </a:defRPr>
            </a:pPr>
            <a:r>
              <a:rPr sz="832" b="0">
                <a:solidFill>
                  <a:srgbClr val="506783"/>
                </a:solidFill>
              </a:rPr>
              <a:t>APIS may collect personal information in several ways, including:</a:t>
            </a:r>
          </a:p>
        </p:txBody>
      </p:sp>
      <p:sp>
        <p:nvSpPr>
          <p:cNvPr id="10" name="Rectangle 9">
            <a:extLst>
              <a:ext uri="{FF2B5EF4-FFF2-40B4-BE49-F238E27FC236}">
                <a16:creationId xmlns:a16="http://schemas.microsoft.com/office/drawing/2014/main" id="{B5D1BF73-7A7F-4001-B465-E55D657BB94A}"/>
              </a:ext>
            </a:extLst>
          </p:cNvPr>
          <p:cNvSpPr>
            <a:spLocks noGrp="1"/>
          </p:cNvSpPr>
          <p:nvPr/>
        </p:nvSpPr>
        <p:spPr>
          <a:xfrm>
            <a:off x="6757678" y="2646000"/>
            <a:ext cx="2931947" cy="760200"/>
          </a:xfrm>
          <a:prstGeom prst="rect">
            <a:avLst/>
          </a:prstGeom>
          <a:noFill/>
          <a:ln w="0">
            <a:noFill/>
            <a:prstDash val="solid"/>
          </a:ln>
        </p:spPr>
        <p:txBody>
          <a:bodyPr/>
          <a:lstStyle/>
          <a:p>
            <a:pPr algn="l">
              <a:buNone/>
              <a:defRPr sz="795" b="0">
                <a:solidFill>
                  <a:srgbClr val="506783"/>
                </a:solidFill>
              </a:defRPr>
            </a:pPr>
            <a:r>
              <a:rPr sz="795" b="0">
                <a:solidFill>
                  <a:srgbClr val="506783"/>
                </a:solidFill>
              </a:rPr>
              <a:t>• Directly from you when you contact us, complete a form, provide business or compliance information, use our website, communicate with our staff, submit documentation, request information or participate in onboarding.</a:t>
            </a:r>
          </a:p>
        </p:txBody>
      </p:sp>
      <p:sp>
        <p:nvSpPr>
          <p:cNvPr id="11" name="Rectangle 10">
            <a:extLst>
              <a:ext uri="{FF2B5EF4-FFF2-40B4-BE49-F238E27FC236}">
                <a16:creationId xmlns:a16="http://schemas.microsoft.com/office/drawing/2014/main" id="{EFA7D195-7A82-422D-BBFB-76F7533BE317}"/>
              </a:ext>
            </a:extLst>
          </p:cNvPr>
          <p:cNvSpPr>
            <a:spLocks noGrp="1"/>
          </p:cNvSpPr>
          <p:nvPr/>
        </p:nvSpPr>
        <p:spPr>
          <a:xfrm>
            <a:off x="3591844" y="3120600"/>
            <a:ext cx="2931947" cy="760200"/>
          </a:xfrm>
          <a:prstGeom prst="rect">
            <a:avLst/>
          </a:prstGeom>
          <a:noFill/>
          <a:ln w="0">
            <a:noFill/>
            <a:prstDash val="solid"/>
          </a:ln>
        </p:spPr>
        <p:txBody>
          <a:bodyPr/>
          <a:lstStyle/>
          <a:p>
            <a:pPr algn="l">
              <a:buNone/>
              <a:defRPr sz="795" b="0">
                <a:solidFill>
                  <a:srgbClr val="506783"/>
                </a:solidFill>
              </a:defRPr>
            </a:pPr>
            <a:r>
              <a:rPr sz="795" b="0">
                <a:solidFill>
                  <a:srgbClr val="506783"/>
                </a:solidFill>
              </a:rPr>
              <a:t>• Through the APIS Contractor Connect program, including contractor capability assessments, compliance verification, service mapping, portal setup and ongoing contractor performance management.</a:t>
            </a:r>
          </a:p>
        </p:txBody>
      </p:sp>
      <p:sp>
        <p:nvSpPr>
          <p:cNvPr id="12" name="Rectangle 11">
            <a:extLst>
              <a:ext uri="{FF2B5EF4-FFF2-40B4-BE49-F238E27FC236}">
                <a16:creationId xmlns:a16="http://schemas.microsoft.com/office/drawing/2014/main" id="{A2A37206-B577-43D2-BECC-DDAD5E7B34A6}"/>
              </a:ext>
            </a:extLst>
          </p:cNvPr>
          <p:cNvSpPr>
            <a:spLocks noGrp="1"/>
          </p:cNvSpPr>
          <p:nvPr/>
        </p:nvSpPr>
        <p:spPr>
          <a:xfrm>
            <a:off x="6757678" y="3437700"/>
            <a:ext cx="2931947" cy="760200"/>
          </a:xfrm>
          <a:prstGeom prst="rect">
            <a:avLst/>
          </a:prstGeom>
          <a:noFill/>
          <a:ln w="0">
            <a:noFill/>
            <a:prstDash val="solid"/>
          </a:ln>
        </p:spPr>
        <p:txBody>
          <a:bodyPr/>
          <a:lstStyle/>
          <a:p>
            <a:pPr algn="l">
              <a:buNone/>
              <a:defRPr sz="795" b="0">
                <a:solidFill>
                  <a:srgbClr val="506783"/>
                </a:solidFill>
              </a:defRPr>
            </a:pPr>
            <a:r>
              <a:rPr sz="795" b="0">
                <a:solidFill>
                  <a:srgbClr val="506783"/>
                </a:solidFill>
              </a:rPr>
              <a:t>• From clients, property managers, landlords, owners corporations, insurers, builders, facility managers, tenants, occupiers, contractors, subcontractors, referees and other authorised representatives.</a:t>
            </a:r>
          </a:p>
        </p:txBody>
      </p:sp>
      <p:sp>
        <p:nvSpPr>
          <p:cNvPr id="13" name="Rectangle 12">
            <a:extLst>
              <a:ext uri="{FF2B5EF4-FFF2-40B4-BE49-F238E27FC236}">
                <a16:creationId xmlns:a16="http://schemas.microsoft.com/office/drawing/2014/main" id="{80CD6B0C-A472-4806-A2F5-E8A0A90B3BCD}"/>
              </a:ext>
            </a:extLst>
          </p:cNvPr>
          <p:cNvSpPr>
            <a:spLocks noGrp="1"/>
          </p:cNvSpPr>
          <p:nvPr/>
        </p:nvSpPr>
        <p:spPr>
          <a:xfrm>
            <a:off x="3591844" y="3912300"/>
            <a:ext cx="2931947" cy="760200"/>
          </a:xfrm>
          <a:prstGeom prst="rect">
            <a:avLst/>
          </a:prstGeom>
          <a:noFill/>
          <a:ln w="0">
            <a:noFill/>
            <a:prstDash val="solid"/>
          </a:ln>
        </p:spPr>
        <p:txBody>
          <a:bodyPr/>
          <a:lstStyle/>
          <a:p>
            <a:pPr algn="l">
              <a:buNone/>
              <a:defRPr sz="795" b="0">
                <a:solidFill>
                  <a:srgbClr val="506783"/>
                </a:solidFill>
              </a:defRPr>
            </a:pPr>
            <a:r>
              <a:rPr sz="795" b="0">
                <a:solidFill>
                  <a:srgbClr val="506783"/>
                </a:solidFill>
              </a:rPr>
              <a:t>• Through job management systems, contractor portals, CRM systems, email, SMS, telephone calls, online forms, scheduling tools, document uploads, site attendance records, photos, reports and project management workflows.</a:t>
            </a:r>
          </a:p>
        </p:txBody>
      </p:sp>
      <p:sp>
        <p:nvSpPr>
          <p:cNvPr id="14" name="Rectangle 13">
            <a:extLst>
              <a:ext uri="{FF2B5EF4-FFF2-40B4-BE49-F238E27FC236}">
                <a16:creationId xmlns:a16="http://schemas.microsoft.com/office/drawing/2014/main" id="{23A12290-C51D-4859-BC4D-28C3FC213BA2}"/>
              </a:ext>
            </a:extLst>
          </p:cNvPr>
          <p:cNvSpPr>
            <a:spLocks noGrp="1"/>
          </p:cNvSpPr>
          <p:nvPr/>
        </p:nvSpPr>
        <p:spPr>
          <a:xfrm>
            <a:off x="6757678" y="4229400"/>
            <a:ext cx="2931947" cy="760200"/>
          </a:xfrm>
          <a:prstGeom prst="rect">
            <a:avLst/>
          </a:prstGeom>
          <a:noFill/>
          <a:ln w="0">
            <a:noFill/>
            <a:prstDash val="solid"/>
          </a:ln>
        </p:spPr>
        <p:txBody>
          <a:bodyPr/>
          <a:lstStyle/>
          <a:p>
            <a:pPr algn="l">
              <a:buNone/>
              <a:defRPr sz="795" b="0">
                <a:solidFill>
                  <a:srgbClr val="506783"/>
                </a:solidFill>
              </a:defRPr>
            </a:pPr>
            <a:r>
              <a:rPr sz="795" b="0">
                <a:solidFill>
                  <a:srgbClr val="506783"/>
                </a:solidFill>
              </a:rPr>
              <a:t>• From publicly available sources, including business websites, professional directories, licensing registers, social media profiles, trade association listings and other lawful business information sources.</a:t>
            </a:r>
          </a:p>
        </p:txBody>
      </p:sp>
      <p:sp>
        <p:nvSpPr>
          <p:cNvPr id="15" name="Rectangle 14">
            <a:extLst>
              <a:ext uri="{FF2B5EF4-FFF2-40B4-BE49-F238E27FC236}">
                <a16:creationId xmlns:a16="http://schemas.microsoft.com/office/drawing/2014/main" id="{6408D191-87F0-4FA9-862C-531F4BC24754}"/>
              </a:ext>
            </a:extLst>
          </p:cNvPr>
          <p:cNvSpPr>
            <a:spLocks noGrp="1"/>
          </p:cNvSpPr>
          <p:nvPr/>
        </p:nvSpPr>
        <p:spPr>
          <a:xfrm>
            <a:off x="3591844" y="4704000"/>
            <a:ext cx="2931947" cy="596400"/>
          </a:xfrm>
          <a:prstGeom prst="rect">
            <a:avLst/>
          </a:prstGeom>
          <a:noFill/>
          <a:ln w="0">
            <a:noFill/>
            <a:prstDash val="solid"/>
          </a:ln>
        </p:spPr>
        <p:txBody>
          <a:bodyPr/>
          <a:lstStyle/>
          <a:p>
            <a:pPr algn="l">
              <a:buNone/>
              <a:defRPr sz="795" b="0">
                <a:solidFill>
                  <a:srgbClr val="506783"/>
                </a:solidFill>
              </a:defRPr>
            </a:pPr>
            <a:r>
              <a:rPr sz="795" b="0">
                <a:solidFill>
                  <a:srgbClr val="506783"/>
                </a:solidFill>
              </a:rPr>
              <a:t>• From third-party service providers, including technology providers, verification providers, payment providers, professional advisers and marketing service providers.</a:t>
            </a:r>
          </a:p>
        </p:txBody>
      </p:sp>
      <p:sp>
        <p:nvSpPr>
          <p:cNvPr id="17" name="Rectangle 16">
            <a:extLst>
              <a:ext uri="{FF2B5EF4-FFF2-40B4-BE49-F238E27FC236}">
                <a16:creationId xmlns:a16="http://schemas.microsoft.com/office/drawing/2014/main" id="{FBE59D53-6B8F-4249-92B5-7316AEA1C4E2}"/>
              </a:ext>
            </a:extLst>
          </p:cNvPr>
          <p:cNvSpPr>
            <a:spLocks noGrp="1"/>
          </p:cNvSpPr>
          <p:nvPr/>
        </p:nvSpPr>
        <p:spPr>
          <a:xfrm>
            <a:off x="618131" y="7308000"/>
            <a:ext cx="3007125" cy="147000"/>
          </a:xfrm>
          <a:prstGeom prst="rect">
            <a:avLst/>
          </a:prstGeom>
          <a:noFill/>
          <a:ln w="0">
            <a:noFill/>
            <a:prstDash val="solid"/>
          </a:ln>
        </p:spPr>
        <p:txBody>
          <a:bodyPr/>
          <a:lstStyle/>
          <a:p>
            <a:pPr algn="l">
              <a:buNone/>
              <a:defRPr sz="525" b="1">
                <a:solidFill>
                  <a:srgbClr val="5B718C"/>
                </a:solidFill>
              </a:defRPr>
            </a:pPr>
            <a:endParaRPr sz="525" b="1">
              <a:solidFill>
                <a:srgbClr val="5B718C"/>
              </a:solidFill>
            </a:endParaRPr>
          </a:p>
        </p:txBody>
      </p:sp>
      <p:sp>
        <p:nvSpPr>
          <p:cNvPr id="18" name="Rectangle 17">
            <a:extLst>
              <a:ext uri="{FF2B5EF4-FFF2-40B4-BE49-F238E27FC236}">
                <a16:creationId xmlns:a16="http://schemas.microsoft.com/office/drawing/2014/main" id="{2FC50783-393B-49C0-AD3C-BD47C7AC3CB9}"/>
              </a:ext>
            </a:extLst>
          </p:cNvPr>
          <p:cNvSpPr>
            <a:spLocks noGrp="1"/>
          </p:cNvSpPr>
          <p:nvPr/>
        </p:nvSpPr>
        <p:spPr>
          <a:xfrm>
            <a:off x="9856688" y="7266000"/>
            <a:ext cx="300712" cy="189000"/>
          </a:xfrm>
          <a:prstGeom prst="rect">
            <a:avLst/>
          </a:prstGeom>
          <a:noFill/>
          <a:ln w="0">
            <a:noFill/>
            <a:prstDash val="solid"/>
          </a:ln>
        </p:spPr>
        <p:txBody>
          <a:bodyPr/>
          <a:lstStyle/>
          <a:p>
            <a:pPr algn="r">
              <a:buNone/>
              <a:defRPr sz="750" b="1">
                <a:solidFill>
                  <a:srgbClr val="5B718C"/>
                </a:solidFill>
              </a:defRPr>
            </a:pPr>
            <a:r>
              <a:rPr sz="750" b="1">
                <a:solidFill>
                  <a:srgbClr val="5B718C"/>
                </a:solidFill>
              </a:rPr>
              <a:t>05</a:t>
            </a:r>
          </a:p>
        </p:txBody>
      </p:sp>
      <p:pic>
        <p:nvPicPr>
          <p:cNvPr id="16" name="Picture 15">
            <a:extLst>
              <a:ext uri="{FF2B5EF4-FFF2-40B4-BE49-F238E27FC236}">
                <a16:creationId xmlns:a16="http://schemas.microsoft.com/office/drawing/2014/main" id="{7B81D922-002D-1782-0F3B-D489332D6C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9706" y="86367"/>
            <a:ext cx="1477517" cy="1313513"/>
          </a:xfrm>
          <a:prstGeom prst="rect">
            <a:avLst/>
          </a:prstGeom>
        </p:spPr>
      </p:pic>
    </p:spTree>
    <p:extLst>
      <p:ext uri="{BB962C8B-B14F-4D97-AF65-F5344CB8AC3E}">
        <p14:creationId xmlns:p14="http://schemas.microsoft.com/office/powerpoint/2010/main" val="1583867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7FA"/>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2C0A606-7F0E-4FB0-98FD-3F7B7ECFEACF}"/>
              </a:ext>
            </a:extLst>
          </p:cNvPr>
          <p:cNvSpPr>
            <a:spLocks noGrp="1"/>
          </p:cNvSpPr>
          <p:nvPr/>
        </p:nvSpPr>
        <p:spPr>
          <a:xfrm>
            <a:off x="618131" y="756000"/>
            <a:ext cx="4343625" cy="231000"/>
          </a:xfrm>
          <a:prstGeom prst="rect">
            <a:avLst/>
          </a:prstGeom>
          <a:noFill/>
          <a:ln w="0">
            <a:noFill/>
            <a:prstDash val="solid"/>
          </a:ln>
        </p:spPr>
        <p:txBody>
          <a:bodyPr/>
          <a:lstStyle/>
          <a:p>
            <a:pPr algn="l">
              <a:buNone/>
              <a:defRPr sz="750" b="1">
                <a:solidFill>
                  <a:srgbClr val="11A6A0"/>
                </a:solidFill>
              </a:defRPr>
            </a:pPr>
            <a:endParaRPr sz="750" b="1">
              <a:solidFill>
                <a:srgbClr val="11A6A0"/>
              </a:solidFill>
            </a:endParaRPr>
          </a:p>
        </p:txBody>
      </p:sp>
      <p:sp>
        <p:nvSpPr>
          <p:cNvPr id="2" name="Rectangle 1">
            <a:extLst>
              <a:ext uri="{FF2B5EF4-FFF2-40B4-BE49-F238E27FC236}">
                <a16:creationId xmlns:a16="http://schemas.microsoft.com/office/drawing/2014/main" id="{BEA28061-6E16-44CD-BD41-2119D491891D}"/>
              </a:ext>
            </a:extLst>
          </p:cNvPr>
          <p:cNvSpPr>
            <a:spLocks noGrp="1"/>
          </p:cNvSpPr>
          <p:nvPr/>
        </p:nvSpPr>
        <p:spPr>
          <a:xfrm>
            <a:off x="618131" y="1218000"/>
            <a:ext cx="8687250" cy="798000"/>
          </a:xfrm>
          <a:prstGeom prst="rect">
            <a:avLst/>
          </a:prstGeom>
          <a:noFill/>
          <a:ln w="0">
            <a:noFill/>
            <a:prstDash val="solid"/>
          </a:ln>
        </p:spPr>
        <p:txBody>
          <a:bodyPr/>
          <a:lstStyle/>
          <a:p>
            <a:pPr algn="l">
              <a:buNone/>
              <a:defRPr sz="2100" b="1">
                <a:solidFill>
                  <a:srgbClr val="10243F"/>
                </a:solidFill>
              </a:defRPr>
            </a:pPr>
            <a:r>
              <a:rPr sz="2100" b="1">
                <a:solidFill>
                  <a:srgbClr val="10243F"/>
                </a:solidFill>
              </a:rPr>
              <a:t>5. Why We Collect, Use and Hold Personal Information</a:t>
            </a:r>
          </a:p>
        </p:txBody>
      </p:sp>
      <p:sp>
        <p:nvSpPr>
          <p:cNvPr id="3" name="Rectangle: Rounded Corners 2">
            <a:extLst>
              <a:ext uri="{FF2B5EF4-FFF2-40B4-BE49-F238E27FC236}">
                <a16:creationId xmlns:a16="http://schemas.microsoft.com/office/drawing/2014/main" id="{CD4701A6-C281-4C1C-8DE7-52AFC79A58CB}"/>
              </a:ext>
            </a:extLst>
          </p:cNvPr>
          <p:cNvSpPr>
            <a:spLocks noGrp="1"/>
          </p:cNvSpPr>
          <p:nvPr/>
        </p:nvSpPr>
        <p:spPr>
          <a:xfrm>
            <a:off x="618131" y="2352000"/>
            <a:ext cx="8937844" cy="4305000"/>
          </a:xfrm>
          <a:prstGeom prst="roundRect">
            <a:avLst>
              <a:gd name="adj" fmla="val 1951"/>
            </a:avLst>
          </a:prstGeom>
          <a:solidFill>
            <a:srgbClr val="FFFFFF"/>
          </a:solidFill>
          <a:ln w="9525">
            <a:solidFill>
              <a:srgbClr val="D6E2EA"/>
            </a:solidFill>
            <a:prstDash val="solid"/>
          </a:ln>
        </p:spPr>
        <p:txBody>
          <a:bodyPr/>
          <a:lstStyle/>
          <a:p>
            <a:endParaRPr/>
          </a:p>
        </p:txBody>
      </p:sp>
      <p:sp>
        <p:nvSpPr>
          <p:cNvPr id="4" name="Rectangle 3">
            <a:extLst>
              <a:ext uri="{FF2B5EF4-FFF2-40B4-BE49-F238E27FC236}">
                <a16:creationId xmlns:a16="http://schemas.microsoft.com/office/drawing/2014/main" id="{E791CF57-EC99-4DC4-8FE1-CC7C30AB6EEB}"/>
              </a:ext>
            </a:extLst>
          </p:cNvPr>
          <p:cNvSpPr>
            <a:spLocks noGrp="1"/>
          </p:cNvSpPr>
          <p:nvPr/>
        </p:nvSpPr>
        <p:spPr>
          <a:xfrm>
            <a:off x="868725" y="2646000"/>
            <a:ext cx="4101384" cy="268800"/>
          </a:xfrm>
          <a:prstGeom prst="rect">
            <a:avLst/>
          </a:prstGeom>
          <a:noFill/>
          <a:ln w="0">
            <a:noFill/>
            <a:prstDash val="solid"/>
          </a:ln>
        </p:spPr>
        <p:txBody>
          <a:bodyPr/>
          <a:lstStyle/>
          <a:p>
            <a:pPr algn="l">
              <a:buNone/>
              <a:defRPr sz="795" b="0">
                <a:solidFill>
                  <a:srgbClr val="506783"/>
                </a:solidFill>
              </a:defRPr>
            </a:pPr>
            <a:r>
              <a:rPr sz="795" b="0">
                <a:solidFill>
                  <a:srgbClr val="506783"/>
                </a:solidFill>
              </a:rPr>
              <a:t>APIS may collect, use and hold personal information for the following purposes:</a:t>
            </a:r>
          </a:p>
        </p:txBody>
      </p:sp>
      <p:sp>
        <p:nvSpPr>
          <p:cNvPr id="5" name="Rectangle 4">
            <a:extLst>
              <a:ext uri="{FF2B5EF4-FFF2-40B4-BE49-F238E27FC236}">
                <a16:creationId xmlns:a16="http://schemas.microsoft.com/office/drawing/2014/main" id="{055EE3E2-6090-4C87-A4D4-96C06565FFE0}"/>
              </a:ext>
            </a:extLst>
          </p:cNvPr>
          <p:cNvSpPr>
            <a:spLocks noGrp="1"/>
          </p:cNvSpPr>
          <p:nvPr/>
        </p:nvSpPr>
        <p:spPr>
          <a:xfrm>
            <a:off x="5203997" y="2646000"/>
            <a:ext cx="4101384" cy="424200"/>
          </a:xfrm>
          <a:prstGeom prst="rect">
            <a:avLst/>
          </a:prstGeom>
          <a:noFill/>
          <a:ln w="0">
            <a:noFill/>
            <a:prstDash val="solid"/>
          </a:ln>
        </p:spPr>
        <p:txBody>
          <a:bodyPr/>
          <a:lstStyle/>
          <a:p>
            <a:pPr algn="l">
              <a:buNone/>
              <a:defRPr sz="765" b="0">
                <a:solidFill>
                  <a:srgbClr val="506783"/>
                </a:solidFill>
              </a:defRPr>
            </a:pPr>
            <a:r>
              <a:rPr sz="765" b="0">
                <a:solidFill>
                  <a:srgbClr val="506783"/>
                </a:solidFill>
              </a:rPr>
              <a:t>• To assess, onboard, verify and manage contractors, subcontractors, suppliers and service providers.</a:t>
            </a:r>
          </a:p>
        </p:txBody>
      </p:sp>
      <p:sp>
        <p:nvSpPr>
          <p:cNvPr id="6" name="Rectangle 5">
            <a:extLst>
              <a:ext uri="{FF2B5EF4-FFF2-40B4-BE49-F238E27FC236}">
                <a16:creationId xmlns:a16="http://schemas.microsoft.com/office/drawing/2014/main" id="{2B9DA7B2-3159-4D1C-B55B-215532B35093}"/>
              </a:ext>
            </a:extLst>
          </p:cNvPr>
          <p:cNvSpPr>
            <a:spLocks noGrp="1"/>
          </p:cNvSpPr>
          <p:nvPr/>
        </p:nvSpPr>
        <p:spPr>
          <a:xfrm>
            <a:off x="868725" y="2946300"/>
            <a:ext cx="4101384" cy="424200"/>
          </a:xfrm>
          <a:prstGeom prst="rect">
            <a:avLst/>
          </a:prstGeom>
          <a:noFill/>
          <a:ln w="0">
            <a:noFill/>
            <a:prstDash val="solid"/>
          </a:ln>
        </p:spPr>
        <p:txBody>
          <a:bodyPr/>
          <a:lstStyle/>
          <a:p>
            <a:pPr algn="l">
              <a:buNone/>
              <a:defRPr sz="765" b="0">
                <a:solidFill>
                  <a:srgbClr val="506783"/>
                </a:solidFill>
              </a:defRPr>
            </a:pPr>
            <a:r>
              <a:rPr sz="765" b="0">
                <a:solidFill>
                  <a:srgbClr val="506783"/>
                </a:solidFill>
              </a:rPr>
              <a:t>• To allocate, coordinate, manage, monitor and complete jobs, maintenance requests, projects, hygiene services, cleaning services, facility services and related works.</a:t>
            </a:r>
          </a:p>
        </p:txBody>
      </p:sp>
      <p:sp>
        <p:nvSpPr>
          <p:cNvPr id="7" name="Rectangle 6">
            <a:extLst>
              <a:ext uri="{FF2B5EF4-FFF2-40B4-BE49-F238E27FC236}">
                <a16:creationId xmlns:a16="http://schemas.microsoft.com/office/drawing/2014/main" id="{806AB632-A2A0-4BBE-9DCD-A5E827EE457B}"/>
              </a:ext>
            </a:extLst>
          </p:cNvPr>
          <p:cNvSpPr>
            <a:spLocks noGrp="1"/>
          </p:cNvSpPr>
          <p:nvPr/>
        </p:nvSpPr>
        <p:spPr>
          <a:xfrm>
            <a:off x="5203997" y="3101700"/>
            <a:ext cx="4101384" cy="583800"/>
          </a:xfrm>
          <a:prstGeom prst="rect">
            <a:avLst/>
          </a:prstGeom>
          <a:noFill/>
          <a:ln w="0">
            <a:noFill/>
            <a:prstDash val="solid"/>
          </a:ln>
        </p:spPr>
        <p:txBody>
          <a:bodyPr/>
          <a:lstStyle/>
          <a:p>
            <a:pPr algn="l">
              <a:buNone/>
              <a:defRPr sz="765" b="0">
                <a:solidFill>
                  <a:srgbClr val="506783"/>
                </a:solidFill>
              </a:defRPr>
            </a:pPr>
            <a:r>
              <a:rPr sz="765" b="0">
                <a:solidFill>
                  <a:srgbClr val="506783"/>
                </a:solidFill>
              </a:rPr>
              <a:t>• To communicate with clients, contractors, site contacts, property occupants, suppliers and other stakeholders about quotes, approvals, scheduling, access, safety, progress, completion, invoicing and service quality.</a:t>
            </a:r>
          </a:p>
        </p:txBody>
      </p:sp>
      <p:sp>
        <p:nvSpPr>
          <p:cNvPr id="8" name="Rectangle 7">
            <a:extLst>
              <a:ext uri="{FF2B5EF4-FFF2-40B4-BE49-F238E27FC236}">
                <a16:creationId xmlns:a16="http://schemas.microsoft.com/office/drawing/2014/main" id="{63C8CFFC-8511-4E5E-9315-06D798914B25}"/>
              </a:ext>
            </a:extLst>
          </p:cNvPr>
          <p:cNvSpPr>
            <a:spLocks noGrp="1"/>
          </p:cNvSpPr>
          <p:nvPr/>
        </p:nvSpPr>
        <p:spPr>
          <a:xfrm>
            <a:off x="868725" y="3402000"/>
            <a:ext cx="4101384" cy="583800"/>
          </a:xfrm>
          <a:prstGeom prst="rect">
            <a:avLst/>
          </a:prstGeom>
          <a:noFill/>
          <a:ln w="0">
            <a:noFill/>
            <a:prstDash val="solid"/>
          </a:ln>
        </p:spPr>
        <p:txBody>
          <a:bodyPr/>
          <a:lstStyle/>
          <a:p>
            <a:pPr algn="l">
              <a:buNone/>
              <a:defRPr sz="765" b="0">
                <a:solidFill>
                  <a:srgbClr val="506783"/>
                </a:solidFill>
              </a:defRPr>
            </a:pPr>
            <a:r>
              <a:rPr sz="765" b="0">
                <a:solidFill>
                  <a:srgbClr val="506783"/>
                </a:solidFill>
              </a:rPr>
              <a:t>• To manage the APIS Contractor Connect program, including contractor recruitment, capability profiling, geographic service mapping, work allocation, compliance monitoring and ongoing relationship management.</a:t>
            </a:r>
          </a:p>
        </p:txBody>
      </p:sp>
      <p:sp>
        <p:nvSpPr>
          <p:cNvPr id="9" name="Rectangle 8">
            <a:extLst>
              <a:ext uri="{FF2B5EF4-FFF2-40B4-BE49-F238E27FC236}">
                <a16:creationId xmlns:a16="http://schemas.microsoft.com/office/drawing/2014/main" id="{6AA617FF-8F8E-4A42-AD6A-DBCDDEBB9F87}"/>
              </a:ext>
            </a:extLst>
          </p:cNvPr>
          <p:cNvSpPr>
            <a:spLocks noGrp="1"/>
          </p:cNvSpPr>
          <p:nvPr/>
        </p:nvSpPr>
        <p:spPr>
          <a:xfrm>
            <a:off x="5203997" y="3717000"/>
            <a:ext cx="4101384" cy="424200"/>
          </a:xfrm>
          <a:prstGeom prst="rect">
            <a:avLst/>
          </a:prstGeom>
          <a:noFill/>
          <a:ln w="0">
            <a:noFill/>
            <a:prstDash val="solid"/>
          </a:ln>
        </p:spPr>
        <p:txBody>
          <a:bodyPr/>
          <a:lstStyle/>
          <a:p>
            <a:pPr algn="l">
              <a:buNone/>
              <a:defRPr sz="765" b="0">
                <a:solidFill>
                  <a:srgbClr val="506783"/>
                </a:solidFill>
              </a:defRPr>
            </a:pPr>
            <a:r>
              <a:rPr sz="765" b="0">
                <a:solidFill>
                  <a:srgbClr val="506783"/>
                </a:solidFill>
              </a:rPr>
              <a:t>• To verify licences, insurance, qualifications, accreditations, safety documents and other compliance requirements.</a:t>
            </a:r>
          </a:p>
        </p:txBody>
      </p:sp>
      <p:sp>
        <p:nvSpPr>
          <p:cNvPr id="10" name="Rectangle 9">
            <a:extLst>
              <a:ext uri="{FF2B5EF4-FFF2-40B4-BE49-F238E27FC236}">
                <a16:creationId xmlns:a16="http://schemas.microsoft.com/office/drawing/2014/main" id="{3C152DF1-1DBE-48A1-8D0D-52892E8D9700}"/>
              </a:ext>
            </a:extLst>
          </p:cNvPr>
          <p:cNvSpPr>
            <a:spLocks noGrp="1"/>
          </p:cNvSpPr>
          <p:nvPr/>
        </p:nvSpPr>
        <p:spPr>
          <a:xfrm>
            <a:off x="868725" y="4017300"/>
            <a:ext cx="4101384" cy="424200"/>
          </a:xfrm>
          <a:prstGeom prst="rect">
            <a:avLst/>
          </a:prstGeom>
          <a:noFill/>
          <a:ln w="0">
            <a:noFill/>
            <a:prstDash val="solid"/>
          </a:ln>
        </p:spPr>
        <p:txBody>
          <a:bodyPr/>
          <a:lstStyle/>
          <a:p>
            <a:pPr algn="l">
              <a:buNone/>
              <a:defRPr sz="765" b="0">
                <a:solidFill>
                  <a:srgbClr val="506783"/>
                </a:solidFill>
              </a:defRPr>
            </a:pPr>
            <a:r>
              <a:rPr sz="765" b="0">
                <a:solidFill>
                  <a:srgbClr val="506783"/>
                </a:solidFill>
              </a:rPr>
              <a:t>• To provide clients with visibility over job status, contractor performance, approvals, costs, documentation and reporting.</a:t>
            </a:r>
          </a:p>
        </p:txBody>
      </p:sp>
      <p:sp>
        <p:nvSpPr>
          <p:cNvPr id="11" name="Rectangle 10">
            <a:extLst>
              <a:ext uri="{FF2B5EF4-FFF2-40B4-BE49-F238E27FC236}">
                <a16:creationId xmlns:a16="http://schemas.microsoft.com/office/drawing/2014/main" id="{4976E536-5B2A-452F-B16C-62053197831E}"/>
              </a:ext>
            </a:extLst>
          </p:cNvPr>
          <p:cNvSpPr>
            <a:spLocks noGrp="1"/>
          </p:cNvSpPr>
          <p:nvPr/>
        </p:nvSpPr>
        <p:spPr>
          <a:xfrm>
            <a:off x="5203997" y="4172700"/>
            <a:ext cx="4101384" cy="424200"/>
          </a:xfrm>
          <a:prstGeom prst="rect">
            <a:avLst/>
          </a:prstGeom>
          <a:noFill/>
          <a:ln w="0">
            <a:noFill/>
            <a:prstDash val="solid"/>
          </a:ln>
        </p:spPr>
        <p:txBody>
          <a:bodyPr/>
          <a:lstStyle/>
          <a:p>
            <a:pPr algn="l">
              <a:buNone/>
              <a:defRPr sz="765" b="0">
                <a:solidFill>
                  <a:srgbClr val="506783"/>
                </a:solidFill>
              </a:defRPr>
            </a:pPr>
            <a:r>
              <a:rPr sz="765" b="0">
                <a:solidFill>
                  <a:srgbClr val="506783"/>
                </a:solidFill>
              </a:rPr>
              <a:t>• To process quotes, variations, approvals, purchase orders, invoices, payments, refunds and account administration.</a:t>
            </a:r>
          </a:p>
        </p:txBody>
      </p:sp>
      <p:sp>
        <p:nvSpPr>
          <p:cNvPr id="13" name="Rectangle 12">
            <a:extLst>
              <a:ext uri="{FF2B5EF4-FFF2-40B4-BE49-F238E27FC236}">
                <a16:creationId xmlns:a16="http://schemas.microsoft.com/office/drawing/2014/main" id="{BAA20A91-CF3D-48A3-AC1B-8FC7BC3D877B}"/>
              </a:ext>
            </a:extLst>
          </p:cNvPr>
          <p:cNvSpPr>
            <a:spLocks noGrp="1"/>
          </p:cNvSpPr>
          <p:nvPr/>
        </p:nvSpPr>
        <p:spPr>
          <a:xfrm>
            <a:off x="618131" y="7308000"/>
            <a:ext cx="3007125" cy="147000"/>
          </a:xfrm>
          <a:prstGeom prst="rect">
            <a:avLst/>
          </a:prstGeom>
          <a:noFill/>
          <a:ln w="0">
            <a:noFill/>
            <a:prstDash val="solid"/>
          </a:ln>
        </p:spPr>
        <p:txBody>
          <a:bodyPr/>
          <a:lstStyle/>
          <a:p>
            <a:pPr algn="l">
              <a:buNone/>
              <a:defRPr sz="525" b="1">
                <a:solidFill>
                  <a:srgbClr val="5B718C"/>
                </a:solidFill>
              </a:defRPr>
            </a:pPr>
            <a:endParaRPr sz="525" b="1">
              <a:solidFill>
                <a:srgbClr val="5B718C"/>
              </a:solidFill>
            </a:endParaRPr>
          </a:p>
        </p:txBody>
      </p:sp>
      <p:sp>
        <p:nvSpPr>
          <p:cNvPr id="14" name="Rectangle 13">
            <a:extLst>
              <a:ext uri="{FF2B5EF4-FFF2-40B4-BE49-F238E27FC236}">
                <a16:creationId xmlns:a16="http://schemas.microsoft.com/office/drawing/2014/main" id="{BFA9DB51-9913-4DE8-9184-798EA7825C62}"/>
              </a:ext>
            </a:extLst>
          </p:cNvPr>
          <p:cNvSpPr>
            <a:spLocks noGrp="1"/>
          </p:cNvSpPr>
          <p:nvPr/>
        </p:nvSpPr>
        <p:spPr>
          <a:xfrm>
            <a:off x="9856688" y="7266000"/>
            <a:ext cx="300712" cy="189000"/>
          </a:xfrm>
          <a:prstGeom prst="rect">
            <a:avLst/>
          </a:prstGeom>
          <a:noFill/>
          <a:ln w="0">
            <a:noFill/>
            <a:prstDash val="solid"/>
          </a:ln>
        </p:spPr>
        <p:txBody>
          <a:bodyPr/>
          <a:lstStyle/>
          <a:p>
            <a:pPr algn="r">
              <a:buNone/>
              <a:defRPr sz="750" b="1">
                <a:solidFill>
                  <a:srgbClr val="5B718C"/>
                </a:solidFill>
              </a:defRPr>
            </a:pPr>
            <a:r>
              <a:rPr sz="750" b="1">
                <a:solidFill>
                  <a:srgbClr val="5B718C"/>
                </a:solidFill>
              </a:rPr>
              <a:t>06</a:t>
            </a:r>
          </a:p>
        </p:txBody>
      </p:sp>
      <p:pic>
        <p:nvPicPr>
          <p:cNvPr id="18" name="Picture 17">
            <a:extLst>
              <a:ext uri="{FF2B5EF4-FFF2-40B4-BE49-F238E27FC236}">
                <a16:creationId xmlns:a16="http://schemas.microsoft.com/office/drawing/2014/main" id="{36858DA7-8266-BE27-74AA-C8F0FAE309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9706" y="86367"/>
            <a:ext cx="1477517" cy="1313513"/>
          </a:xfrm>
          <a:prstGeom prst="rect">
            <a:avLst/>
          </a:prstGeom>
        </p:spPr>
      </p:pic>
    </p:spTree>
    <p:extLst>
      <p:ext uri="{BB962C8B-B14F-4D97-AF65-F5344CB8AC3E}">
        <p14:creationId xmlns:p14="http://schemas.microsoft.com/office/powerpoint/2010/main" val="1148919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7FA"/>
        </a:solidFill>
        <a:effectLst/>
      </p:bgPr>
    </p:bg>
    <p:spTree>
      <p:nvGrpSpPr>
        <p:cNvPr id="1" name=""/>
        <p:cNvGrpSpPr/>
        <p:nvPr/>
      </p:nvGrpSpPr>
      <p:grpSpPr>
        <a:xfrm>
          <a:off x="0" y="0"/>
          <a:ext cx="0" cy="0"/>
          <a:chOff x="0" y="0"/>
          <a:chExt cx="0" cy="0"/>
        </a:xfrm>
      </p:grpSpPr>
      <p:pic>
        <p:nvPicPr>
          <p:cNvPr id="18" name="Picture 15"/>
          <p:cNvPicPr>
            <a:picLocks noChangeAspect="1"/>
          </p:cNvPicPr>
          <p:nvPr/>
        </p:nvPicPr>
        <p:blipFill>
          <a:blip r:embed="rId3"/>
          <a:srcRect l="36000" r="41300"/>
          <a:stretch>
            <a:fillRect/>
          </a:stretch>
        </p:blipFill>
        <p:spPr>
          <a:xfrm>
            <a:off x="7356396" y="0"/>
            <a:ext cx="3354653" cy="7559675"/>
          </a:xfrm>
          <a:prstGeom prst="rect">
            <a:avLst/>
          </a:prstGeom>
        </p:spPr>
      </p:pic>
      <p:sp>
        <p:nvSpPr>
          <p:cNvPr id="2" name="Rectangle 1">
            <a:extLst>
              <a:ext uri="{FF2B5EF4-FFF2-40B4-BE49-F238E27FC236}">
                <a16:creationId xmlns:a16="http://schemas.microsoft.com/office/drawing/2014/main" id="{264CE3FE-94D7-4BE4-A688-23C83BBEDFB8}"/>
              </a:ext>
            </a:extLst>
          </p:cNvPr>
          <p:cNvSpPr>
            <a:spLocks noGrp="1"/>
          </p:cNvSpPr>
          <p:nvPr/>
        </p:nvSpPr>
        <p:spPr>
          <a:xfrm>
            <a:off x="7851937" y="-19050"/>
            <a:ext cx="2859112" cy="7598100"/>
          </a:xfrm>
          <a:prstGeom prst="rect">
            <a:avLst/>
          </a:prstGeom>
          <a:ln w="0">
            <a:noFill/>
            <a:prstDash val="solid"/>
          </a:ln>
        </p:spPr>
        <p:txBody>
          <a:bodyPr/>
          <a:lstStyle/>
          <a:p>
            <a:endParaRPr/>
          </a:p>
        </p:txBody>
      </p:sp>
      <p:sp>
        <p:nvSpPr>
          <p:cNvPr id="4" name="Rectangle 3">
            <a:extLst>
              <a:ext uri="{FF2B5EF4-FFF2-40B4-BE49-F238E27FC236}">
                <a16:creationId xmlns:a16="http://schemas.microsoft.com/office/drawing/2014/main" id="{541EF43B-C9A6-43B2-941C-57B6A17A50C4}"/>
              </a:ext>
            </a:extLst>
          </p:cNvPr>
          <p:cNvSpPr>
            <a:spLocks noGrp="1"/>
          </p:cNvSpPr>
          <p:nvPr/>
        </p:nvSpPr>
        <p:spPr>
          <a:xfrm>
            <a:off x="618131" y="756000"/>
            <a:ext cx="4343625" cy="231000"/>
          </a:xfrm>
          <a:prstGeom prst="rect">
            <a:avLst/>
          </a:prstGeom>
          <a:noFill/>
          <a:ln w="0">
            <a:noFill/>
            <a:prstDash val="solid"/>
          </a:ln>
        </p:spPr>
        <p:txBody>
          <a:bodyPr/>
          <a:lstStyle/>
          <a:p>
            <a:pPr algn="l">
              <a:buNone/>
              <a:defRPr sz="750" b="1">
                <a:solidFill>
                  <a:srgbClr val="11A6A0"/>
                </a:solidFill>
              </a:defRPr>
            </a:pPr>
            <a:endParaRPr sz="750" b="1">
              <a:solidFill>
                <a:srgbClr val="11A6A0"/>
              </a:solidFill>
            </a:endParaRPr>
          </a:p>
        </p:txBody>
      </p:sp>
      <p:sp>
        <p:nvSpPr>
          <p:cNvPr id="5" name="Rectangle 4">
            <a:extLst>
              <a:ext uri="{FF2B5EF4-FFF2-40B4-BE49-F238E27FC236}">
                <a16:creationId xmlns:a16="http://schemas.microsoft.com/office/drawing/2014/main" id="{A12FC8E5-E980-424F-A2FB-5FCFE1902446}"/>
              </a:ext>
            </a:extLst>
          </p:cNvPr>
          <p:cNvSpPr>
            <a:spLocks noGrp="1"/>
          </p:cNvSpPr>
          <p:nvPr/>
        </p:nvSpPr>
        <p:spPr>
          <a:xfrm>
            <a:off x="618131" y="1218000"/>
            <a:ext cx="6598969" cy="914400"/>
          </a:xfrm>
          <a:prstGeom prst="rect">
            <a:avLst/>
          </a:prstGeom>
          <a:noFill/>
          <a:ln w="0">
            <a:noFill/>
            <a:prstDash val="solid"/>
          </a:ln>
        </p:spPr>
        <p:txBody>
          <a:bodyPr/>
          <a:lstStyle/>
          <a:p>
            <a:pPr algn="l">
              <a:buNone/>
              <a:defRPr sz="2100" b="1">
                <a:solidFill>
                  <a:srgbClr val="10243F"/>
                </a:solidFill>
              </a:defRPr>
            </a:pPr>
            <a:r>
              <a:rPr sz="2100" b="1">
                <a:solidFill>
                  <a:srgbClr val="10243F"/>
                </a:solidFill>
              </a:rPr>
              <a:t>5. Why We Collect, Use and Hold Personal Information</a:t>
            </a:r>
          </a:p>
        </p:txBody>
      </p:sp>
      <p:sp>
        <p:nvSpPr>
          <p:cNvPr id="8" name="Rectangle: Rounded Corners 7">
            <a:extLst>
              <a:ext uri="{FF2B5EF4-FFF2-40B4-BE49-F238E27FC236}">
                <a16:creationId xmlns:a16="http://schemas.microsoft.com/office/drawing/2014/main" id="{4DE88B5D-3BAB-4BCF-83BE-B63C524EACF8}"/>
              </a:ext>
            </a:extLst>
          </p:cNvPr>
          <p:cNvSpPr>
            <a:spLocks noGrp="1"/>
          </p:cNvSpPr>
          <p:nvPr/>
        </p:nvSpPr>
        <p:spPr>
          <a:xfrm>
            <a:off x="618131" y="2352000"/>
            <a:ext cx="6598969" cy="4305000"/>
          </a:xfrm>
          <a:prstGeom prst="roundRect">
            <a:avLst>
              <a:gd name="adj" fmla="val 1951"/>
            </a:avLst>
          </a:prstGeom>
          <a:solidFill>
            <a:srgbClr val="0B3562"/>
          </a:solidFill>
          <a:ln w="9525">
            <a:solidFill>
              <a:srgbClr val="0B3562"/>
            </a:solidFill>
            <a:prstDash val="solid"/>
          </a:ln>
        </p:spPr>
        <p:txBody>
          <a:bodyPr/>
          <a:lstStyle/>
          <a:p>
            <a:endParaRPr/>
          </a:p>
        </p:txBody>
      </p:sp>
      <p:sp>
        <p:nvSpPr>
          <p:cNvPr id="9" name="Rectangle 8">
            <a:extLst>
              <a:ext uri="{FF2B5EF4-FFF2-40B4-BE49-F238E27FC236}">
                <a16:creationId xmlns:a16="http://schemas.microsoft.com/office/drawing/2014/main" id="{8C26A0EA-FAE3-4513-AE99-407EC60E4CC1}"/>
              </a:ext>
            </a:extLst>
          </p:cNvPr>
          <p:cNvSpPr>
            <a:spLocks noGrp="1"/>
          </p:cNvSpPr>
          <p:nvPr/>
        </p:nvSpPr>
        <p:spPr>
          <a:xfrm>
            <a:off x="868725" y="2646000"/>
            <a:ext cx="2931947" cy="653100"/>
          </a:xfrm>
          <a:prstGeom prst="rect">
            <a:avLst/>
          </a:prstGeom>
          <a:noFill/>
          <a:ln w="0">
            <a:noFill/>
            <a:prstDash val="solid"/>
          </a:ln>
        </p:spPr>
        <p:txBody>
          <a:bodyPr/>
          <a:lstStyle/>
          <a:p>
            <a:pPr algn="l">
              <a:buNone/>
              <a:defRPr sz="930" b="0">
                <a:solidFill>
                  <a:srgbClr val="D9E8F4"/>
                </a:solidFill>
              </a:defRPr>
            </a:pPr>
            <a:r>
              <a:rPr sz="930" b="0">
                <a:solidFill>
                  <a:srgbClr val="D9E8F4"/>
                </a:solidFill>
              </a:rPr>
              <a:t>• To respond to enquiries, complaints, disputes, insurance matters, incidents, audits, legal requests and regulatory requirements.</a:t>
            </a:r>
          </a:p>
        </p:txBody>
      </p:sp>
      <p:sp>
        <p:nvSpPr>
          <p:cNvPr id="10" name="Rectangle 9">
            <a:extLst>
              <a:ext uri="{FF2B5EF4-FFF2-40B4-BE49-F238E27FC236}">
                <a16:creationId xmlns:a16="http://schemas.microsoft.com/office/drawing/2014/main" id="{C2B042EF-D0E7-46F6-B2E9-3757A6F07CA1}"/>
              </a:ext>
            </a:extLst>
          </p:cNvPr>
          <p:cNvSpPr>
            <a:spLocks noGrp="1"/>
          </p:cNvSpPr>
          <p:nvPr/>
        </p:nvSpPr>
        <p:spPr>
          <a:xfrm>
            <a:off x="4034559" y="2646000"/>
            <a:ext cx="2931947" cy="653100"/>
          </a:xfrm>
          <a:prstGeom prst="rect">
            <a:avLst/>
          </a:prstGeom>
          <a:noFill/>
          <a:ln w="0">
            <a:noFill/>
            <a:prstDash val="solid"/>
          </a:ln>
        </p:spPr>
        <p:txBody>
          <a:bodyPr/>
          <a:lstStyle/>
          <a:p>
            <a:pPr algn="l">
              <a:buNone/>
              <a:defRPr sz="930" b="0">
                <a:solidFill>
                  <a:srgbClr val="D9E8F4"/>
                </a:solidFill>
              </a:defRPr>
            </a:pPr>
            <a:r>
              <a:rPr sz="930" b="0">
                <a:solidFill>
                  <a:srgbClr val="D9E8F4"/>
                </a:solidFill>
              </a:rPr>
              <a:t>• To improve our services, systems, workflows, contractor network, client reporting, quality assurance and business operations.</a:t>
            </a:r>
          </a:p>
        </p:txBody>
      </p:sp>
      <p:sp>
        <p:nvSpPr>
          <p:cNvPr id="11" name="Rectangle 10">
            <a:extLst>
              <a:ext uri="{FF2B5EF4-FFF2-40B4-BE49-F238E27FC236}">
                <a16:creationId xmlns:a16="http://schemas.microsoft.com/office/drawing/2014/main" id="{9D76E908-AF2D-4536-91AE-86972D9C8C8C}"/>
              </a:ext>
            </a:extLst>
          </p:cNvPr>
          <p:cNvSpPr>
            <a:spLocks noGrp="1"/>
          </p:cNvSpPr>
          <p:nvPr/>
        </p:nvSpPr>
        <p:spPr>
          <a:xfrm>
            <a:off x="868725" y="3330600"/>
            <a:ext cx="2931947" cy="653100"/>
          </a:xfrm>
          <a:prstGeom prst="rect">
            <a:avLst/>
          </a:prstGeom>
          <a:noFill/>
          <a:ln w="0">
            <a:noFill/>
            <a:prstDash val="solid"/>
          </a:ln>
        </p:spPr>
        <p:txBody>
          <a:bodyPr/>
          <a:lstStyle/>
          <a:p>
            <a:pPr algn="l">
              <a:buNone/>
              <a:defRPr sz="930" b="0">
                <a:solidFill>
                  <a:srgbClr val="D9E8F4"/>
                </a:solidFill>
              </a:defRPr>
            </a:pPr>
            <a:r>
              <a:rPr sz="930" b="0">
                <a:solidFill>
                  <a:srgbClr val="D9E8F4"/>
                </a:solidFill>
              </a:rPr>
              <a:t>• To conduct marketing, contractor recruitment, client relationship management and business development activities where permitted by law.</a:t>
            </a:r>
          </a:p>
        </p:txBody>
      </p:sp>
      <p:sp>
        <p:nvSpPr>
          <p:cNvPr id="12" name="Rectangle 11">
            <a:extLst>
              <a:ext uri="{FF2B5EF4-FFF2-40B4-BE49-F238E27FC236}">
                <a16:creationId xmlns:a16="http://schemas.microsoft.com/office/drawing/2014/main" id="{982EB5D4-1E11-417E-8C00-0ADDAECAFE16}"/>
              </a:ext>
            </a:extLst>
          </p:cNvPr>
          <p:cNvSpPr>
            <a:spLocks noGrp="1"/>
          </p:cNvSpPr>
          <p:nvPr/>
        </p:nvSpPr>
        <p:spPr>
          <a:xfrm>
            <a:off x="4034559" y="3330600"/>
            <a:ext cx="2931947" cy="653100"/>
          </a:xfrm>
          <a:prstGeom prst="rect">
            <a:avLst/>
          </a:prstGeom>
          <a:noFill/>
          <a:ln w="0">
            <a:noFill/>
            <a:prstDash val="solid"/>
          </a:ln>
        </p:spPr>
        <p:txBody>
          <a:bodyPr/>
          <a:lstStyle/>
          <a:p>
            <a:pPr algn="l">
              <a:buNone/>
              <a:defRPr sz="930" b="0">
                <a:solidFill>
                  <a:srgbClr val="D9E8F4"/>
                </a:solidFill>
              </a:defRPr>
            </a:pPr>
            <a:r>
              <a:rPr sz="930" b="0">
                <a:solidFill>
                  <a:srgbClr val="D9E8F4"/>
                </a:solidFill>
              </a:rPr>
              <a:t>• To protect the security, safety, integrity and lawful operation of APIS, our clients, our systems, our people and our contractor network.</a:t>
            </a:r>
          </a:p>
        </p:txBody>
      </p:sp>
      <p:sp>
        <p:nvSpPr>
          <p:cNvPr id="14" name="Rectangle 13">
            <a:extLst>
              <a:ext uri="{FF2B5EF4-FFF2-40B4-BE49-F238E27FC236}">
                <a16:creationId xmlns:a16="http://schemas.microsoft.com/office/drawing/2014/main" id="{81B179AE-500A-4BF7-9B7D-CAC6C23536DD}"/>
              </a:ext>
            </a:extLst>
          </p:cNvPr>
          <p:cNvSpPr>
            <a:spLocks noGrp="1"/>
          </p:cNvSpPr>
          <p:nvPr/>
        </p:nvSpPr>
        <p:spPr>
          <a:xfrm>
            <a:off x="618131" y="7308000"/>
            <a:ext cx="3007125" cy="147000"/>
          </a:xfrm>
          <a:prstGeom prst="rect">
            <a:avLst/>
          </a:prstGeom>
          <a:noFill/>
          <a:ln w="0">
            <a:noFill/>
            <a:prstDash val="solid"/>
          </a:ln>
        </p:spPr>
        <p:txBody>
          <a:bodyPr/>
          <a:lstStyle/>
          <a:p>
            <a:pPr algn="l">
              <a:buNone/>
              <a:defRPr sz="525" b="1">
                <a:solidFill>
                  <a:srgbClr val="C9DCEB"/>
                </a:solidFill>
              </a:defRPr>
            </a:pPr>
            <a:endParaRPr sz="525" b="1">
              <a:solidFill>
                <a:srgbClr val="C9DCEB"/>
              </a:solidFill>
            </a:endParaRPr>
          </a:p>
        </p:txBody>
      </p:sp>
      <p:sp>
        <p:nvSpPr>
          <p:cNvPr id="15" name="Rectangle 14">
            <a:extLst>
              <a:ext uri="{FF2B5EF4-FFF2-40B4-BE49-F238E27FC236}">
                <a16:creationId xmlns:a16="http://schemas.microsoft.com/office/drawing/2014/main" id="{6417C990-CE34-47DD-A4B3-0BE08176D9C5}"/>
              </a:ext>
            </a:extLst>
          </p:cNvPr>
          <p:cNvSpPr>
            <a:spLocks noGrp="1"/>
          </p:cNvSpPr>
          <p:nvPr/>
        </p:nvSpPr>
        <p:spPr>
          <a:xfrm>
            <a:off x="9856688" y="7266000"/>
            <a:ext cx="300712" cy="189000"/>
          </a:xfrm>
          <a:prstGeom prst="rect">
            <a:avLst/>
          </a:prstGeom>
          <a:noFill/>
          <a:ln w="0">
            <a:noFill/>
            <a:prstDash val="solid"/>
          </a:ln>
        </p:spPr>
        <p:txBody>
          <a:bodyPr/>
          <a:lstStyle/>
          <a:p>
            <a:pPr algn="r">
              <a:buNone/>
              <a:defRPr sz="750" b="1">
                <a:solidFill>
                  <a:srgbClr val="FFFFFF"/>
                </a:solidFill>
              </a:defRPr>
            </a:pPr>
            <a:r>
              <a:rPr sz="750" b="1">
                <a:solidFill>
                  <a:srgbClr val="FFFFFF"/>
                </a:solidFill>
              </a:rPr>
              <a:t>07</a:t>
            </a:r>
          </a:p>
        </p:txBody>
      </p:sp>
    </p:spTree>
    <p:extLst>
      <p:ext uri="{BB962C8B-B14F-4D97-AF65-F5344CB8AC3E}">
        <p14:creationId xmlns:p14="http://schemas.microsoft.com/office/powerpoint/2010/main" val="1538620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7FA"/>
        </a:solidFill>
        <a:effectLst/>
      </p:bgPr>
    </p:bg>
    <p:spTree>
      <p:nvGrpSpPr>
        <p:cNvPr id="1" name=""/>
        <p:cNvGrpSpPr/>
        <p:nvPr/>
      </p:nvGrpSpPr>
      <p:grpSpPr>
        <a:xfrm>
          <a:off x="0" y="0"/>
          <a:ext cx="0" cy="0"/>
          <a:chOff x="0" y="0"/>
          <a:chExt cx="0" cy="0"/>
        </a:xfrm>
      </p:grpSpPr>
      <p:pic>
        <p:nvPicPr>
          <p:cNvPr id="17" name="Picture 14"/>
          <p:cNvPicPr>
            <a:picLocks noChangeAspect="1"/>
          </p:cNvPicPr>
          <p:nvPr/>
        </p:nvPicPr>
        <p:blipFill>
          <a:blip r:embed="rId3"/>
          <a:srcRect l="36000" r="42200"/>
          <a:stretch>
            <a:fillRect/>
          </a:stretch>
        </p:blipFill>
        <p:spPr>
          <a:xfrm>
            <a:off x="0" y="0"/>
            <a:ext cx="3177708" cy="7559675"/>
          </a:xfrm>
          <a:prstGeom prst="rect">
            <a:avLst/>
          </a:prstGeom>
        </p:spPr>
      </p:pic>
      <p:sp>
        <p:nvSpPr>
          <p:cNvPr id="2" name="Rectangle 1">
            <a:extLst>
              <a:ext uri="{FF2B5EF4-FFF2-40B4-BE49-F238E27FC236}">
                <a16:creationId xmlns:a16="http://schemas.microsoft.com/office/drawing/2014/main" id="{63CFAFCC-AA42-4C10-A38C-3313EE943039}"/>
              </a:ext>
            </a:extLst>
          </p:cNvPr>
          <p:cNvSpPr>
            <a:spLocks noGrp="1"/>
          </p:cNvSpPr>
          <p:nvPr/>
        </p:nvSpPr>
        <p:spPr>
          <a:xfrm>
            <a:off x="-19050" y="-19050"/>
            <a:ext cx="2859112" cy="7598100"/>
          </a:xfrm>
          <a:prstGeom prst="rect">
            <a:avLst/>
          </a:prstGeom>
          <a:ln w="0">
            <a:noFill/>
            <a:prstDash val="solid"/>
          </a:ln>
        </p:spPr>
        <p:txBody>
          <a:bodyPr/>
          <a:lstStyle/>
          <a:p>
            <a:endParaRPr/>
          </a:p>
        </p:txBody>
      </p:sp>
      <p:sp>
        <p:nvSpPr>
          <p:cNvPr id="5" name="Rectangle 4">
            <a:extLst>
              <a:ext uri="{FF2B5EF4-FFF2-40B4-BE49-F238E27FC236}">
                <a16:creationId xmlns:a16="http://schemas.microsoft.com/office/drawing/2014/main" id="{789F5FE0-4697-4BDE-985A-738A43B83B2B}"/>
              </a:ext>
            </a:extLst>
          </p:cNvPr>
          <p:cNvSpPr>
            <a:spLocks noGrp="1"/>
          </p:cNvSpPr>
          <p:nvPr/>
        </p:nvSpPr>
        <p:spPr>
          <a:xfrm>
            <a:off x="3341250" y="1218000"/>
            <a:ext cx="6598969" cy="798000"/>
          </a:xfrm>
          <a:prstGeom prst="rect">
            <a:avLst/>
          </a:prstGeom>
          <a:noFill/>
          <a:ln w="0">
            <a:noFill/>
            <a:prstDash val="solid"/>
          </a:ln>
        </p:spPr>
        <p:txBody>
          <a:bodyPr/>
          <a:lstStyle/>
          <a:p>
            <a:pPr algn="l">
              <a:buNone/>
              <a:defRPr sz="2100" b="1">
                <a:solidFill>
                  <a:srgbClr val="10243F"/>
                </a:solidFill>
              </a:defRPr>
            </a:pPr>
            <a:r>
              <a:rPr sz="2100" b="1">
                <a:solidFill>
                  <a:srgbClr val="10243F"/>
                </a:solidFill>
              </a:rPr>
              <a:t>6. APIS Contractor Connect Privacy Notice</a:t>
            </a:r>
          </a:p>
        </p:txBody>
      </p:sp>
      <p:sp>
        <p:nvSpPr>
          <p:cNvPr id="8" name="Rectangle: Rounded Corners 7">
            <a:extLst>
              <a:ext uri="{FF2B5EF4-FFF2-40B4-BE49-F238E27FC236}">
                <a16:creationId xmlns:a16="http://schemas.microsoft.com/office/drawing/2014/main" id="{3947E8E6-0889-4961-895D-3DED26492F14}"/>
              </a:ext>
            </a:extLst>
          </p:cNvPr>
          <p:cNvSpPr>
            <a:spLocks noGrp="1"/>
          </p:cNvSpPr>
          <p:nvPr/>
        </p:nvSpPr>
        <p:spPr>
          <a:xfrm>
            <a:off x="3341250" y="2346400"/>
            <a:ext cx="6598969" cy="4305000"/>
          </a:xfrm>
          <a:prstGeom prst="roundRect">
            <a:avLst>
              <a:gd name="adj" fmla="val 1951"/>
            </a:avLst>
          </a:prstGeom>
          <a:solidFill>
            <a:srgbClr val="FFFFFF"/>
          </a:solidFill>
          <a:ln w="9525">
            <a:solidFill>
              <a:srgbClr val="D6E2EA"/>
            </a:solidFill>
            <a:prstDash val="solid"/>
          </a:ln>
        </p:spPr>
        <p:txBody>
          <a:bodyPr/>
          <a:lstStyle/>
          <a:p>
            <a:endParaRPr/>
          </a:p>
        </p:txBody>
      </p:sp>
      <p:sp>
        <p:nvSpPr>
          <p:cNvPr id="9" name="Rectangle 8">
            <a:extLst>
              <a:ext uri="{FF2B5EF4-FFF2-40B4-BE49-F238E27FC236}">
                <a16:creationId xmlns:a16="http://schemas.microsoft.com/office/drawing/2014/main" id="{72F1BC46-E3F6-4D30-B905-365F309779FE}"/>
              </a:ext>
            </a:extLst>
          </p:cNvPr>
          <p:cNvSpPr>
            <a:spLocks noGrp="1"/>
          </p:cNvSpPr>
          <p:nvPr/>
        </p:nvSpPr>
        <p:spPr>
          <a:xfrm>
            <a:off x="3591844" y="2646000"/>
            <a:ext cx="6097781" cy="955500"/>
          </a:xfrm>
          <a:prstGeom prst="rect">
            <a:avLst/>
          </a:prstGeom>
          <a:noFill/>
          <a:ln w="0">
            <a:noFill/>
            <a:prstDash val="solid"/>
          </a:ln>
        </p:spPr>
        <p:txBody>
          <a:bodyPr/>
          <a:lstStyle/>
          <a:p>
            <a:pPr algn="l">
              <a:buNone/>
              <a:defRPr sz="840" b="0">
                <a:solidFill>
                  <a:srgbClr val="506783"/>
                </a:solidFill>
              </a:defRPr>
            </a:pPr>
            <a:r>
              <a:rPr sz="840" b="0">
                <a:solidFill>
                  <a:srgbClr val="506783"/>
                </a:solidFill>
              </a:rPr>
              <a:t>When a contractor applies to join, or is invited to participate in, the APIS Contractor Connect program, APIS may collect business and personal information to assess suitability, manage onboarding, verify compliance and determine potential allocation of work opportunities. This may include information about trade capability, service mix, service area, licences, insurance, staffing capacity, availability, response times, after-hours capability, safety systems, pricing expectations, client references and previous work experience.</a:t>
            </a:r>
          </a:p>
        </p:txBody>
      </p:sp>
      <p:sp>
        <p:nvSpPr>
          <p:cNvPr id="10" name="Rectangle 9">
            <a:extLst>
              <a:ext uri="{FF2B5EF4-FFF2-40B4-BE49-F238E27FC236}">
                <a16:creationId xmlns:a16="http://schemas.microsoft.com/office/drawing/2014/main" id="{7A49FE7C-4D0D-40A1-8CAB-E07D4AAD9939}"/>
              </a:ext>
            </a:extLst>
          </p:cNvPr>
          <p:cNvSpPr>
            <a:spLocks noGrp="1"/>
          </p:cNvSpPr>
          <p:nvPr/>
        </p:nvSpPr>
        <p:spPr>
          <a:xfrm>
            <a:off x="3591844" y="3633000"/>
            <a:ext cx="6097781" cy="955500"/>
          </a:xfrm>
          <a:prstGeom prst="rect">
            <a:avLst/>
          </a:prstGeom>
          <a:noFill/>
          <a:ln w="0">
            <a:noFill/>
            <a:prstDash val="solid"/>
          </a:ln>
        </p:spPr>
        <p:txBody>
          <a:bodyPr/>
          <a:lstStyle/>
          <a:p>
            <a:pPr algn="l">
              <a:buNone/>
              <a:defRPr sz="840" b="0">
                <a:solidFill>
                  <a:srgbClr val="506783"/>
                </a:solidFill>
              </a:defRPr>
            </a:pPr>
            <a:r>
              <a:rPr sz="840" b="0">
                <a:solidFill>
                  <a:srgbClr val="506783"/>
                </a:solidFill>
              </a:rPr>
              <a:t>APIS may disclose relevant contractor profile, capability and compliance information to APIS clients, prospective clients, property managers, facility managers, insurers, builders, owners corporations and other parties who may require services or need to confirm contractor suitability. APIS may also disclose information internally to APIS employees, officers, agents, affiliates, representatives and service providers for onboarding, verification, administration, system configuration, work allocation, reporting and relationship management.</a:t>
            </a:r>
          </a:p>
        </p:txBody>
      </p:sp>
      <p:sp>
        <p:nvSpPr>
          <p:cNvPr id="11" name="Rectangle 10">
            <a:extLst>
              <a:ext uri="{FF2B5EF4-FFF2-40B4-BE49-F238E27FC236}">
                <a16:creationId xmlns:a16="http://schemas.microsoft.com/office/drawing/2014/main" id="{46B12834-2104-4C3E-943A-D70DA101B229}"/>
              </a:ext>
            </a:extLst>
          </p:cNvPr>
          <p:cNvSpPr>
            <a:spLocks noGrp="1"/>
          </p:cNvSpPr>
          <p:nvPr/>
        </p:nvSpPr>
        <p:spPr>
          <a:xfrm>
            <a:off x="3591844" y="4620000"/>
            <a:ext cx="6097781" cy="615300"/>
          </a:xfrm>
          <a:prstGeom prst="rect">
            <a:avLst/>
          </a:prstGeom>
          <a:noFill/>
          <a:ln w="0">
            <a:noFill/>
            <a:prstDash val="solid"/>
          </a:ln>
        </p:spPr>
        <p:txBody>
          <a:bodyPr/>
          <a:lstStyle/>
          <a:p>
            <a:pPr algn="l">
              <a:buNone/>
              <a:defRPr sz="840" b="0">
                <a:solidFill>
                  <a:srgbClr val="506783"/>
                </a:solidFill>
              </a:defRPr>
            </a:pPr>
            <a:r>
              <a:rPr sz="840" b="0">
                <a:solidFill>
                  <a:srgbClr val="506783"/>
                </a:solidFill>
              </a:rPr>
              <a:t>If a contractor does not provide requested information, APIS may be unable to complete onboarding, verify compliance, activate portal access, allocate work, recommend the contractor to clients or maintain the contractor's position within the APIS contractor network.</a:t>
            </a:r>
          </a:p>
        </p:txBody>
      </p:sp>
      <p:sp>
        <p:nvSpPr>
          <p:cNvPr id="13" name="Rectangle 12">
            <a:extLst>
              <a:ext uri="{FF2B5EF4-FFF2-40B4-BE49-F238E27FC236}">
                <a16:creationId xmlns:a16="http://schemas.microsoft.com/office/drawing/2014/main" id="{B8846916-8E64-4F87-9409-7D8CB4EBF36A}"/>
              </a:ext>
            </a:extLst>
          </p:cNvPr>
          <p:cNvSpPr>
            <a:spLocks noGrp="1"/>
          </p:cNvSpPr>
          <p:nvPr/>
        </p:nvSpPr>
        <p:spPr>
          <a:xfrm>
            <a:off x="618131" y="7308000"/>
            <a:ext cx="3007125" cy="147000"/>
          </a:xfrm>
          <a:prstGeom prst="rect">
            <a:avLst/>
          </a:prstGeom>
          <a:noFill/>
          <a:ln w="0">
            <a:noFill/>
            <a:prstDash val="solid"/>
          </a:ln>
        </p:spPr>
        <p:txBody>
          <a:bodyPr/>
          <a:lstStyle/>
          <a:p>
            <a:pPr algn="l">
              <a:buNone/>
              <a:defRPr sz="525" b="1">
                <a:solidFill>
                  <a:srgbClr val="5B718C"/>
                </a:solidFill>
              </a:defRPr>
            </a:pPr>
            <a:endParaRPr sz="525" b="1">
              <a:solidFill>
                <a:srgbClr val="5B718C"/>
              </a:solidFill>
            </a:endParaRPr>
          </a:p>
        </p:txBody>
      </p:sp>
      <p:sp>
        <p:nvSpPr>
          <p:cNvPr id="14" name="Rectangle 13">
            <a:extLst>
              <a:ext uri="{FF2B5EF4-FFF2-40B4-BE49-F238E27FC236}">
                <a16:creationId xmlns:a16="http://schemas.microsoft.com/office/drawing/2014/main" id="{01B00DF3-87B8-47A3-811C-0827C3E15F4A}"/>
              </a:ext>
            </a:extLst>
          </p:cNvPr>
          <p:cNvSpPr>
            <a:spLocks noGrp="1"/>
          </p:cNvSpPr>
          <p:nvPr/>
        </p:nvSpPr>
        <p:spPr>
          <a:xfrm>
            <a:off x="9856688" y="7266000"/>
            <a:ext cx="300712" cy="189000"/>
          </a:xfrm>
          <a:prstGeom prst="rect">
            <a:avLst/>
          </a:prstGeom>
          <a:noFill/>
          <a:ln w="0">
            <a:noFill/>
            <a:prstDash val="solid"/>
          </a:ln>
        </p:spPr>
        <p:txBody>
          <a:bodyPr/>
          <a:lstStyle/>
          <a:p>
            <a:pPr algn="r">
              <a:buNone/>
              <a:defRPr sz="750" b="1">
                <a:solidFill>
                  <a:srgbClr val="5B718C"/>
                </a:solidFill>
              </a:defRPr>
            </a:pPr>
            <a:r>
              <a:rPr sz="750" b="1">
                <a:solidFill>
                  <a:srgbClr val="5B718C"/>
                </a:solidFill>
              </a:rPr>
              <a:t>08</a:t>
            </a:r>
          </a:p>
        </p:txBody>
      </p:sp>
      <p:pic>
        <p:nvPicPr>
          <p:cNvPr id="12" name="Picture 11">
            <a:extLst>
              <a:ext uri="{FF2B5EF4-FFF2-40B4-BE49-F238E27FC236}">
                <a16:creationId xmlns:a16="http://schemas.microsoft.com/office/drawing/2014/main" id="{46C969C7-30EA-FE02-ED01-7C559B3BC0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9706" y="86367"/>
            <a:ext cx="1477517" cy="1313513"/>
          </a:xfrm>
          <a:prstGeom prst="rect">
            <a:avLst/>
          </a:prstGeom>
        </p:spPr>
      </p:pic>
    </p:spTree>
    <p:extLst>
      <p:ext uri="{BB962C8B-B14F-4D97-AF65-F5344CB8AC3E}">
        <p14:creationId xmlns:p14="http://schemas.microsoft.com/office/powerpoint/2010/main" val="1286053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F7FA"/>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A6922D0-2006-4FC1-966E-AE6B1DDEF492}"/>
              </a:ext>
            </a:extLst>
          </p:cNvPr>
          <p:cNvSpPr>
            <a:spLocks noGrp="1"/>
          </p:cNvSpPr>
          <p:nvPr/>
        </p:nvSpPr>
        <p:spPr>
          <a:xfrm>
            <a:off x="618131" y="756000"/>
            <a:ext cx="4343625" cy="231000"/>
          </a:xfrm>
          <a:prstGeom prst="rect">
            <a:avLst/>
          </a:prstGeom>
          <a:noFill/>
          <a:ln w="0">
            <a:noFill/>
            <a:prstDash val="solid"/>
          </a:ln>
        </p:spPr>
        <p:txBody>
          <a:bodyPr/>
          <a:lstStyle/>
          <a:p>
            <a:pPr algn="l">
              <a:buNone/>
              <a:defRPr sz="750" b="1">
                <a:solidFill>
                  <a:srgbClr val="11A6A0"/>
                </a:solidFill>
              </a:defRPr>
            </a:pPr>
            <a:endParaRPr sz="750" b="1">
              <a:solidFill>
                <a:srgbClr val="11A6A0"/>
              </a:solidFill>
            </a:endParaRPr>
          </a:p>
        </p:txBody>
      </p:sp>
      <p:sp>
        <p:nvSpPr>
          <p:cNvPr id="2" name="Rectangle 1">
            <a:extLst>
              <a:ext uri="{FF2B5EF4-FFF2-40B4-BE49-F238E27FC236}">
                <a16:creationId xmlns:a16="http://schemas.microsoft.com/office/drawing/2014/main" id="{116CBCFC-B516-43F8-8DF7-AF256322448F}"/>
              </a:ext>
            </a:extLst>
          </p:cNvPr>
          <p:cNvSpPr>
            <a:spLocks noGrp="1"/>
          </p:cNvSpPr>
          <p:nvPr/>
        </p:nvSpPr>
        <p:spPr>
          <a:xfrm>
            <a:off x="618131" y="1218000"/>
            <a:ext cx="8687250" cy="798000"/>
          </a:xfrm>
          <a:prstGeom prst="rect">
            <a:avLst/>
          </a:prstGeom>
          <a:noFill/>
          <a:ln w="0">
            <a:noFill/>
            <a:prstDash val="solid"/>
          </a:ln>
        </p:spPr>
        <p:txBody>
          <a:bodyPr/>
          <a:lstStyle/>
          <a:p>
            <a:pPr algn="l">
              <a:buNone/>
              <a:defRPr sz="2100" b="1">
                <a:solidFill>
                  <a:srgbClr val="10243F"/>
                </a:solidFill>
              </a:defRPr>
            </a:pPr>
            <a:r>
              <a:rPr sz="2100" b="1">
                <a:solidFill>
                  <a:srgbClr val="10243F"/>
                </a:solidFill>
              </a:rPr>
              <a:t>7. Disclosure of Personal Information</a:t>
            </a:r>
          </a:p>
        </p:txBody>
      </p:sp>
      <p:sp>
        <p:nvSpPr>
          <p:cNvPr id="3" name="Rectangle: Rounded Corners 2">
            <a:extLst>
              <a:ext uri="{FF2B5EF4-FFF2-40B4-BE49-F238E27FC236}">
                <a16:creationId xmlns:a16="http://schemas.microsoft.com/office/drawing/2014/main" id="{987498F7-1B45-4345-BDD9-CC069AC9F173}"/>
              </a:ext>
            </a:extLst>
          </p:cNvPr>
          <p:cNvSpPr>
            <a:spLocks noGrp="1"/>
          </p:cNvSpPr>
          <p:nvPr/>
        </p:nvSpPr>
        <p:spPr>
          <a:xfrm>
            <a:off x="618131" y="2352000"/>
            <a:ext cx="8937844" cy="4305000"/>
          </a:xfrm>
          <a:prstGeom prst="roundRect">
            <a:avLst>
              <a:gd name="adj" fmla="val 1951"/>
            </a:avLst>
          </a:prstGeom>
          <a:solidFill>
            <a:srgbClr val="FFFFFF"/>
          </a:solidFill>
          <a:ln w="9525">
            <a:solidFill>
              <a:srgbClr val="D6E2EA"/>
            </a:solidFill>
            <a:prstDash val="solid"/>
          </a:ln>
        </p:spPr>
        <p:txBody>
          <a:bodyPr/>
          <a:lstStyle/>
          <a:p>
            <a:endParaRPr/>
          </a:p>
        </p:txBody>
      </p:sp>
      <p:sp>
        <p:nvSpPr>
          <p:cNvPr id="4" name="Rectangle 3">
            <a:extLst>
              <a:ext uri="{FF2B5EF4-FFF2-40B4-BE49-F238E27FC236}">
                <a16:creationId xmlns:a16="http://schemas.microsoft.com/office/drawing/2014/main" id="{D4379B2B-5190-4180-B9D6-6DC9E52F1835}"/>
              </a:ext>
            </a:extLst>
          </p:cNvPr>
          <p:cNvSpPr>
            <a:spLocks noGrp="1"/>
          </p:cNvSpPr>
          <p:nvPr/>
        </p:nvSpPr>
        <p:spPr>
          <a:xfrm>
            <a:off x="868725" y="2646000"/>
            <a:ext cx="4101384" cy="436800"/>
          </a:xfrm>
          <a:prstGeom prst="rect">
            <a:avLst/>
          </a:prstGeom>
          <a:noFill/>
          <a:ln w="0">
            <a:noFill/>
            <a:prstDash val="solid"/>
          </a:ln>
        </p:spPr>
        <p:txBody>
          <a:bodyPr/>
          <a:lstStyle/>
          <a:p>
            <a:pPr algn="l">
              <a:buNone/>
              <a:defRPr sz="810" b="0">
                <a:solidFill>
                  <a:srgbClr val="506783"/>
                </a:solidFill>
              </a:defRPr>
            </a:pPr>
            <a:r>
              <a:rPr sz="810" b="0">
                <a:solidFill>
                  <a:srgbClr val="506783"/>
                </a:solidFill>
              </a:rPr>
              <a:t>APIS may disclose personal information where reasonably necessary for our business activities, including to:</a:t>
            </a:r>
          </a:p>
        </p:txBody>
      </p:sp>
      <p:sp>
        <p:nvSpPr>
          <p:cNvPr id="5" name="Rectangle 4">
            <a:extLst>
              <a:ext uri="{FF2B5EF4-FFF2-40B4-BE49-F238E27FC236}">
                <a16:creationId xmlns:a16="http://schemas.microsoft.com/office/drawing/2014/main" id="{A97B3C65-CCA0-4447-8D47-C0D288C9BCD9}"/>
              </a:ext>
            </a:extLst>
          </p:cNvPr>
          <p:cNvSpPr>
            <a:spLocks noGrp="1"/>
          </p:cNvSpPr>
          <p:nvPr/>
        </p:nvSpPr>
        <p:spPr>
          <a:xfrm>
            <a:off x="5203997" y="2646000"/>
            <a:ext cx="4101384" cy="586951"/>
          </a:xfrm>
          <a:prstGeom prst="rect">
            <a:avLst/>
          </a:prstGeom>
          <a:noFill/>
          <a:ln w="0">
            <a:noFill/>
            <a:prstDash val="solid"/>
          </a:ln>
        </p:spPr>
        <p:txBody>
          <a:bodyPr/>
          <a:lstStyle/>
          <a:p>
            <a:pPr algn="l">
              <a:buNone/>
              <a:defRPr sz="773" b="0">
                <a:solidFill>
                  <a:srgbClr val="506783"/>
                </a:solidFill>
              </a:defRPr>
            </a:pPr>
            <a:r>
              <a:rPr sz="773" b="0" dirty="0">
                <a:solidFill>
                  <a:srgbClr val="506783"/>
                </a:solidFill>
              </a:rPr>
              <a:t>• Clients, prospective clients, property managers, landlords, </a:t>
            </a:r>
            <a:r>
              <a:rPr lang="en-AU" sz="773" b="0" dirty="0">
                <a:solidFill>
                  <a:srgbClr val="506783"/>
                </a:solidFill>
              </a:rPr>
              <a:t>owners'</a:t>
            </a:r>
            <a:r>
              <a:rPr sz="773" b="0" dirty="0">
                <a:solidFill>
                  <a:srgbClr val="506783"/>
                </a:solidFill>
              </a:rPr>
              <a:t> corporations, facility managers, insurers, builders, construction companies, commercial property groups and authorised representatives.</a:t>
            </a:r>
          </a:p>
        </p:txBody>
      </p:sp>
      <p:sp>
        <p:nvSpPr>
          <p:cNvPr id="6" name="Rectangle 5">
            <a:extLst>
              <a:ext uri="{FF2B5EF4-FFF2-40B4-BE49-F238E27FC236}">
                <a16:creationId xmlns:a16="http://schemas.microsoft.com/office/drawing/2014/main" id="{6A870F1E-99C8-4F11-980C-42D03D0C5440}"/>
              </a:ext>
            </a:extLst>
          </p:cNvPr>
          <p:cNvSpPr>
            <a:spLocks noGrp="1"/>
          </p:cNvSpPr>
          <p:nvPr/>
        </p:nvSpPr>
        <p:spPr>
          <a:xfrm>
            <a:off x="868725" y="3114300"/>
            <a:ext cx="4101384" cy="426300"/>
          </a:xfrm>
          <a:prstGeom prst="rect">
            <a:avLst/>
          </a:prstGeom>
          <a:noFill/>
          <a:ln w="0">
            <a:noFill/>
            <a:prstDash val="solid"/>
          </a:ln>
        </p:spPr>
        <p:txBody>
          <a:bodyPr/>
          <a:lstStyle/>
          <a:p>
            <a:pPr algn="l">
              <a:buNone/>
              <a:defRPr sz="773" b="0">
                <a:solidFill>
                  <a:srgbClr val="506783"/>
                </a:solidFill>
              </a:defRPr>
            </a:pPr>
            <a:r>
              <a:rPr sz="773" b="0">
                <a:solidFill>
                  <a:srgbClr val="506783"/>
                </a:solidFill>
              </a:rPr>
              <a:t>• Contractors, subcontractors, suppliers, consultants, technicians, project managers and other service providers engaged to quote, attend, coordinate or complete works.</a:t>
            </a:r>
          </a:p>
        </p:txBody>
      </p:sp>
      <p:sp>
        <p:nvSpPr>
          <p:cNvPr id="7" name="Rectangle 6">
            <a:extLst>
              <a:ext uri="{FF2B5EF4-FFF2-40B4-BE49-F238E27FC236}">
                <a16:creationId xmlns:a16="http://schemas.microsoft.com/office/drawing/2014/main" id="{FA9428ED-2BA4-4911-921D-37737C751BF4}"/>
              </a:ext>
            </a:extLst>
          </p:cNvPr>
          <p:cNvSpPr>
            <a:spLocks noGrp="1"/>
          </p:cNvSpPr>
          <p:nvPr/>
        </p:nvSpPr>
        <p:spPr>
          <a:xfrm>
            <a:off x="5203997" y="3264451"/>
            <a:ext cx="4101384" cy="426300"/>
          </a:xfrm>
          <a:prstGeom prst="rect">
            <a:avLst/>
          </a:prstGeom>
          <a:noFill/>
          <a:ln w="0">
            <a:noFill/>
            <a:prstDash val="solid"/>
          </a:ln>
        </p:spPr>
        <p:txBody>
          <a:bodyPr/>
          <a:lstStyle/>
          <a:p>
            <a:pPr algn="l">
              <a:buNone/>
              <a:defRPr sz="773" b="0">
                <a:solidFill>
                  <a:srgbClr val="506783"/>
                </a:solidFill>
              </a:defRPr>
            </a:pPr>
            <a:r>
              <a:rPr sz="773" b="0">
                <a:solidFill>
                  <a:srgbClr val="506783"/>
                </a:solidFill>
              </a:rPr>
              <a:t>• Technology, portal, CRM, hosting, cloud storage, analytics, email, SMS, document management, accounting, payment processing and cyber security providers.</a:t>
            </a:r>
          </a:p>
        </p:txBody>
      </p:sp>
      <p:sp>
        <p:nvSpPr>
          <p:cNvPr id="8" name="Rectangle 7">
            <a:extLst>
              <a:ext uri="{FF2B5EF4-FFF2-40B4-BE49-F238E27FC236}">
                <a16:creationId xmlns:a16="http://schemas.microsoft.com/office/drawing/2014/main" id="{29158EE4-34AB-497C-8366-5BF952F8F88D}"/>
              </a:ext>
            </a:extLst>
          </p:cNvPr>
          <p:cNvSpPr>
            <a:spLocks noGrp="1"/>
          </p:cNvSpPr>
          <p:nvPr/>
        </p:nvSpPr>
        <p:spPr>
          <a:xfrm>
            <a:off x="868725" y="3572100"/>
            <a:ext cx="4101384" cy="426300"/>
          </a:xfrm>
          <a:prstGeom prst="rect">
            <a:avLst/>
          </a:prstGeom>
          <a:noFill/>
          <a:ln w="0">
            <a:noFill/>
            <a:prstDash val="solid"/>
          </a:ln>
        </p:spPr>
        <p:txBody>
          <a:bodyPr/>
          <a:lstStyle/>
          <a:p>
            <a:pPr algn="l">
              <a:buNone/>
              <a:defRPr sz="773" b="0">
                <a:solidFill>
                  <a:srgbClr val="506783"/>
                </a:solidFill>
              </a:defRPr>
            </a:pPr>
            <a:r>
              <a:rPr sz="773" b="0">
                <a:solidFill>
                  <a:srgbClr val="506783"/>
                </a:solidFill>
              </a:rPr>
              <a:t>• Professional advisers, including lawyers, accountants, auditors, insurers, brokers, consultants and debt recovery providers.</a:t>
            </a:r>
          </a:p>
        </p:txBody>
      </p:sp>
      <p:sp>
        <p:nvSpPr>
          <p:cNvPr id="9" name="Rectangle 8">
            <a:extLst>
              <a:ext uri="{FF2B5EF4-FFF2-40B4-BE49-F238E27FC236}">
                <a16:creationId xmlns:a16="http://schemas.microsoft.com/office/drawing/2014/main" id="{B4F2A633-B397-4280-95D4-24217A976331}"/>
              </a:ext>
            </a:extLst>
          </p:cNvPr>
          <p:cNvSpPr>
            <a:spLocks noGrp="1"/>
          </p:cNvSpPr>
          <p:nvPr/>
        </p:nvSpPr>
        <p:spPr>
          <a:xfrm>
            <a:off x="5203997" y="3722251"/>
            <a:ext cx="4101384" cy="426300"/>
          </a:xfrm>
          <a:prstGeom prst="rect">
            <a:avLst/>
          </a:prstGeom>
          <a:noFill/>
          <a:ln w="0">
            <a:noFill/>
            <a:prstDash val="solid"/>
          </a:ln>
        </p:spPr>
        <p:txBody>
          <a:bodyPr/>
          <a:lstStyle/>
          <a:p>
            <a:pPr algn="l">
              <a:buNone/>
              <a:defRPr sz="773" b="0">
                <a:solidFill>
                  <a:srgbClr val="506783"/>
                </a:solidFill>
              </a:defRPr>
            </a:pPr>
            <a:r>
              <a:rPr sz="773" b="0">
                <a:solidFill>
                  <a:srgbClr val="506783"/>
                </a:solidFill>
              </a:rPr>
              <a:t>• Government agencies, regulators, courts, tribunals, law enforcement bodies, emergency services and licensing bodies where required or authorised by law.</a:t>
            </a:r>
          </a:p>
        </p:txBody>
      </p:sp>
      <p:sp>
        <p:nvSpPr>
          <p:cNvPr id="10" name="Rectangle 9">
            <a:extLst>
              <a:ext uri="{FF2B5EF4-FFF2-40B4-BE49-F238E27FC236}">
                <a16:creationId xmlns:a16="http://schemas.microsoft.com/office/drawing/2014/main" id="{325D6C9F-0692-458A-92F9-4D938A9921BF}"/>
              </a:ext>
            </a:extLst>
          </p:cNvPr>
          <p:cNvSpPr>
            <a:spLocks noGrp="1"/>
          </p:cNvSpPr>
          <p:nvPr/>
        </p:nvSpPr>
        <p:spPr>
          <a:xfrm>
            <a:off x="868725" y="4029900"/>
            <a:ext cx="4101384" cy="426300"/>
          </a:xfrm>
          <a:prstGeom prst="rect">
            <a:avLst/>
          </a:prstGeom>
          <a:noFill/>
          <a:ln w="0">
            <a:noFill/>
            <a:prstDash val="solid"/>
          </a:ln>
        </p:spPr>
        <p:txBody>
          <a:bodyPr/>
          <a:lstStyle/>
          <a:p>
            <a:pPr algn="l">
              <a:buNone/>
              <a:defRPr sz="773" b="0">
                <a:solidFill>
                  <a:srgbClr val="506783"/>
                </a:solidFill>
              </a:defRPr>
            </a:pPr>
            <a:r>
              <a:rPr sz="773" b="0">
                <a:solidFill>
                  <a:srgbClr val="506783"/>
                </a:solidFill>
              </a:rPr>
              <a:t>• Related bodies corporate, affiliates, agents, representatives or business partners where disclosure supports APIS operations, contractor management or client service delivery.</a:t>
            </a:r>
          </a:p>
        </p:txBody>
      </p:sp>
      <p:sp>
        <p:nvSpPr>
          <p:cNvPr id="11" name="Rectangle 10">
            <a:extLst>
              <a:ext uri="{FF2B5EF4-FFF2-40B4-BE49-F238E27FC236}">
                <a16:creationId xmlns:a16="http://schemas.microsoft.com/office/drawing/2014/main" id="{174EA0A4-CEDB-48F2-9A46-00F7C009479D}"/>
              </a:ext>
            </a:extLst>
          </p:cNvPr>
          <p:cNvSpPr>
            <a:spLocks noGrp="1"/>
          </p:cNvSpPr>
          <p:nvPr/>
        </p:nvSpPr>
        <p:spPr>
          <a:xfrm>
            <a:off x="5203997" y="4180051"/>
            <a:ext cx="4101384" cy="426300"/>
          </a:xfrm>
          <a:prstGeom prst="rect">
            <a:avLst/>
          </a:prstGeom>
          <a:noFill/>
          <a:ln w="0">
            <a:noFill/>
            <a:prstDash val="solid"/>
          </a:ln>
        </p:spPr>
        <p:txBody>
          <a:bodyPr/>
          <a:lstStyle/>
          <a:p>
            <a:pPr algn="l">
              <a:buNone/>
              <a:defRPr sz="773" b="0">
                <a:solidFill>
                  <a:srgbClr val="506783"/>
                </a:solidFill>
              </a:defRPr>
            </a:pPr>
            <a:r>
              <a:rPr sz="773" b="0">
                <a:solidFill>
                  <a:srgbClr val="506783"/>
                </a:solidFill>
              </a:rPr>
              <a:t>• Any other party with your consent, or where disclosure is otherwise permitted or required by law.</a:t>
            </a:r>
          </a:p>
        </p:txBody>
      </p:sp>
      <p:sp>
        <p:nvSpPr>
          <p:cNvPr id="13" name="Rectangle 12">
            <a:extLst>
              <a:ext uri="{FF2B5EF4-FFF2-40B4-BE49-F238E27FC236}">
                <a16:creationId xmlns:a16="http://schemas.microsoft.com/office/drawing/2014/main" id="{D5B49B5C-3E47-4057-9B29-6AB3B8176A7D}"/>
              </a:ext>
            </a:extLst>
          </p:cNvPr>
          <p:cNvSpPr>
            <a:spLocks noGrp="1"/>
          </p:cNvSpPr>
          <p:nvPr/>
        </p:nvSpPr>
        <p:spPr>
          <a:xfrm>
            <a:off x="618131" y="7308000"/>
            <a:ext cx="3007125" cy="147000"/>
          </a:xfrm>
          <a:prstGeom prst="rect">
            <a:avLst/>
          </a:prstGeom>
          <a:noFill/>
          <a:ln w="0">
            <a:noFill/>
            <a:prstDash val="solid"/>
          </a:ln>
        </p:spPr>
        <p:txBody>
          <a:bodyPr/>
          <a:lstStyle/>
          <a:p>
            <a:pPr algn="l">
              <a:buNone/>
              <a:defRPr sz="525" b="1">
                <a:solidFill>
                  <a:srgbClr val="5B718C"/>
                </a:solidFill>
              </a:defRPr>
            </a:pPr>
            <a:endParaRPr sz="525" b="1">
              <a:solidFill>
                <a:srgbClr val="5B718C"/>
              </a:solidFill>
            </a:endParaRPr>
          </a:p>
        </p:txBody>
      </p:sp>
      <p:sp>
        <p:nvSpPr>
          <p:cNvPr id="14" name="Rectangle 13">
            <a:extLst>
              <a:ext uri="{FF2B5EF4-FFF2-40B4-BE49-F238E27FC236}">
                <a16:creationId xmlns:a16="http://schemas.microsoft.com/office/drawing/2014/main" id="{B8A80044-46A4-4C7A-BF2A-5518D2F4840D}"/>
              </a:ext>
            </a:extLst>
          </p:cNvPr>
          <p:cNvSpPr>
            <a:spLocks noGrp="1"/>
          </p:cNvSpPr>
          <p:nvPr/>
        </p:nvSpPr>
        <p:spPr>
          <a:xfrm>
            <a:off x="9856688" y="7266000"/>
            <a:ext cx="300712" cy="189000"/>
          </a:xfrm>
          <a:prstGeom prst="rect">
            <a:avLst/>
          </a:prstGeom>
          <a:noFill/>
          <a:ln w="0">
            <a:noFill/>
            <a:prstDash val="solid"/>
          </a:ln>
        </p:spPr>
        <p:txBody>
          <a:bodyPr/>
          <a:lstStyle/>
          <a:p>
            <a:pPr algn="r">
              <a:buNone/>
              <a:defRPr sz="750" b="1">
                <a:solidFill>
                  <a:srgbClr val="5B718C"/>
                </a:solidFill>
              </a:defRPr>
            </a:pPr>
            <a:r>
              <a:rPr sz="750" b="1">
                <a:solidFill>
                  <a:srgbClr val="5B718C"/>
                </a:solidFill>
              </a:rPr>
              <a:t>09</a:t>
            </a:r>
          </a:p>
        </p:txBody>
      </p:sp>
      <p:pic>
        <p:nvPicPr>
          <p:cNvPr id="18" name="Picture 17">
            <a:extLst>
              <a:ext uri="{FF2B5EF4-FFF2-40B4-BE49-F238E27FC236}">
                <a16:creationId xmlns:a16="http://schemas.microsoft.com/office/drawing/2014/main" id="{5856241D-CDD0-B2E8-8043-DA7AF45E35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9706" y="86367"/>
            <a:ext cx="1477517" cy="1313513"/>
          </a:xfrm>
          <a:prstGeom prst="rect">
            <a:avLst/>
          </a:prstGeom>
        </p:spPr>
      </p:pic>
    </p:spTree>
    <p:extLst>
      <p:ext uri="{BB962C8B-B14F-4D97-AF65-F5344CB8AC3E}">
        <p14:creationId xmlns:p14="http://schemas.microsoft.com/office/powerpoint/2010/main" val="1048816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F7FA"/>
        </a:solidFill>
        <a:effectLst/>
      </p:bgPr>
    </p:bg>
    <p:spTree>
      <p:nvGrpSpPr>
        <p:cNvPr id="1" name=""/>
        <p:cNvGrpSpPr/>
        <p:nvPr/>
      </p:nvGrpSpPr>
      <p:grpSpPr>
        <a:xfrm>
          <a:off x="0" y="0"/>
          <a:ext cx="0" cy="0"/>
          <a:chOff x="0" y="0"/>
          <a:chExt cx="0" cy="0"/>
        </a:xfrm>
      </p:grpSpPr>
      <p:pic>
        <p:nvPicPr>
          <p:cNvPr id="18" name="Picture 15"/>
          <p:cNvPicPr>
            <a:picLocks noChangeAspect="1"/>
          </p:cNvPicPr>
          <p:nvPr/>
        </p:nvPicPr>
        <p:blipFill>
          <a:blip r:embed="rId3"/>
          <a:srcRect l="33000" r="44500"/>
          <a:stretch>
            <a:fillRect/>
          </a:stretch>
        </p:blipFill>
        <p:spPr>
          <a:xfrm>
            <a:off x="7533680" y="-8550"/>
            <a:ext cx="3243356" cy="7568225"/>
          </a:xfrm>
          <a:prstGeom prst="rect">
            <a:avLst/>
          </a:prstGeom>
        </p:spPr>
      </p:pic>
      <p:sp>
        <p:nvSpPr>
          <p:cNvPr id="2" name="Rectangle 1">
            <a:extLst>
              <a:ext uri="{FF2B5EF4-FFF2-40B4-BE49-F238E27FC236}">
                <a16:creationId xmlns:a16="http://schemas.microsoft.com/office/drawing/2014/main" id="{466B9183-CCD4-4D7C-A3D2-CE8BA0BE3FFC}"/>
              </a:ext>
            </a:extLst>
          </p:cNvPr>
          <p:cNvSpPr>
            <a:spLocks noGrp="1"/>
          </p:cNvSpPr>
          <p:nvPr/>
        </p:nvSpPr>
        <p:spPr>
          <a:xfrm>
            <a:off x="7851937" y="-19050"/>
            <a:ext cx="2859112" cy="7598100"/>
          </a:xfrm>
          <a:prstGeom prst="rect">
            <a:avLst/>
          </a:prstGeom>
          <a:ln w="0">
            <a:noFill/>
            <a:prstDash val="solid"/>
          </a:ln>
        </p:spPr>
        <p:txBody>
          <a:bodyPr/>
          <a:lstStyle/>
          <a:p>
            <a:endParaRPr/>
          </a:p>
        </p:txBody>
      </p:sp>
      <p:sp>
        <p:nvSpPr>
          <p:cNvPr id="4" name="Rectangle 3">
            <a:extLst>
              <a:ext uri="{FF2B5EF4-FFF2-40B4-BE49-F238E27FC236}">
                <a16:creationId xmlns:a16="http://schemas.microsoft.com/office/drawing/2014/main" id="{69470FEA-DE00-4B5F-A3CD-8194116B4AD8}"/>
              </a:ext>
            </a:extLst>
          </p:cNvPr>
          <p:cNvSpPr>
            <a:spLocks noGrp="1"/>
          </p:cNvSpPr>
          <p:nvPr/>
        </p:nvSpPr>
        <p:spPr>
          <a:xfrm>
            <a:off x="618131" y="756000"/>
            <a:ext cx="4343625" cy="231000"/>
          </a:xfrm>
          <a:prstGeom prst="rect">
            <a:avLst/>
          </a:prstGeom>
          <a:noFill/>
          <a:ln w="0">
            <a:noFill/>
            <a:prstDash val="solid"/>
          </a:ln>
        </p:spPr>
        <p:txBody>
          <a:bodyPr/>
          <a:lstStyle/>
          <a:p>
            <a:pPr algn="l">
              <a:buNone/>
              <a:defRPr sz="750" b="1">
                <a:solidFill>
                  <a:srgbClr val="11A6A0"/>
                </a:solidFill>
              </a:defRPr>
            </a:pPr>
            <a:endParaRPr sz="750" b="1">
              <a:solidFill>
                <a:srgbClr val="11A6A0"/>
              </a:solidFill>
            </a:endParaRPr>
          </a:p>
        </p:txBody>
      </p:sp>
      <p:sp>
        <p:nvSpPr>
          <p:cNvPr id="5" name="Rectangle 4">
            <a:extLst>
              <a:ext uri="{FF2B5EF4-FFF2-40B4-BE49-F238E27FC236}">
                <a16:creationId xmlns:a16="http://schemas.microsoft.com/office/drawing/2014/main" id="{6CC8578E-0157-48DD-B7D0-C44111760DA4}"/>
              </a:ext>
            </a:extLst>
          </p:cNvPr>
          <p:cNvSpPr>
            <a:spLocks noGrp="1"/>
          </p:cNvSpPr>
          <p:nvPr/>
        </p:nvSpPr>
        <p:spPr>
          <a:xfrm>
            <a:off x="618131" y="1218000"/>
            <a:ext cx="6598969" cy="1047750"/>
          </a:xfrm>
          <a:prstGeom prst="rect">
            <a:avLst/>
          </a:prstGeom>
          <a:noFill/>
          <a:ln w="0">
            <a:noFill/>
            <a:prstDash val="solid"/>
          </a:ln>
        </p:spPr>
        <p:txBody>
          <a:bodyPr/>
          <a:lstStyle/>
          <a:p>
            <a:pPr algn="l">
              <a:buNone/>
              <a:defRPr sz="2100" b="1">
                <a:solidFill>
                  <a:srgbClr val="10243F"/>
                </a:solidFill>
              </a:defRPr>
            </a:pPr>
            <a:r>
              <a:rPr sz="2100" b="1">
                <a:solidFill>
                  <a:srgbClr val="10243F"/>
                </a:solidFill>
              </a:rPr>
              <a:t>8. Direct Marketing and Contractor Recruitment / 9. Website, Cookies and Analytics</a:t>
            </a:r>
          </a:p>
        </p:txBody>
      </p:sp>
      <p:sp>
        <p:nvSpPr>
          <p:cNvPr id="8" name="Rectangle: Rounded Corners 7">
            <a:extLst>
              <a:ext uri="{FF2B5EF4-FFF2-40B4-BE49-F238E27FC236}">
                <a16:creationId xmlns:a16="http://schemas.microsoft.com/office/drawing/2014/main" id="{312D468E-510E-43B1-9BA1-825E62029144}"/>
              </a:ext>
            </a:extLst>
          </p:cNvPr>
          <p:cNvSpPr>
            <a:spLocks noGrp="1"/>
          </p:cNvSpPr>
          <p:nvPr/>
        </p:nvSpPr>
        <p:spPr>
          <a:xfrm>
            <a:off x="618131" y="2352000"/>
            <a:ext cx="6598969" cy="4305000"/>
          </a:xfrm>
          <a:prstGeom prst="roundRect">
            <a:avLst>
              <a:gd name="adj" fmla="val 1951"/>
            </a:avLst>
          </a:prstGeom>
          <a:solidFill>
            <a:srgbClr val="0B3562"/>
          </a:solidFill>
          <a:ln w="9525">
            <a:solidFill>
              <a:srgbClr val="0B3562"/>
            </a:solidFill>
            <a:prstDash val="solid"/>
          </a:ln>
        </p:spPr>
        <p:txBody>
          <a:bodyPr/>
          <a:lstStyle/>
          <a:p>
            <a:endParaRPr/>
          </a:p>
        </p:txBody>
      </p:sp>
      <p:sp>
        <p:nvSpPr>
          <p:cNvPr id="9" name="Rectangle 8">
            <a:extLst>
              <a:ext uri="{FF2B5EF4-FFF2-40B4-BE49-F238E27FC236}">
                <a16:creationId xmlns:a16="http://schemas.microsoft.com/office/drawing/2014/main" id="{DF979D1A-4D1F-440A-8721-B19ACEE187DC}"/>
              </a:ext>
            </a:extLst>
          </p:cNvPr>
          <p:cNvSpPr>
            <a:spLocks noGrp="1"/>
          </p:cNvSpPr>
          <p:nvPr/>
        </p:nvSpPr>
        <p:spPr>
          <a:xfrm>
            <a:off x="868725" y="2646000"/>
            <a:ext cx="2931947" cy="1144500"/>
          </a:xfrm>
          <a:prstGeom prst="rect">
            <a:avLst/>
          </a:prstGeom>
          <a:noFill/>
          <a:ln w="0">
            <a:noFill/>
            <a:prstDash val="solid"/>
          </a:ln>
        </p:spPr>
        <p:txBody>
          <a:bodyPr/>
          <a:lstStyle/>
          <a:p>
            <a:pPr algn="l">
              <a:buNone/>
              <a:defRPr sz="863" b="0">
                <a:solidFill>
                  <a:srgbClr val="D9E8F4"/>
                </a:solidFill>
              </a:defRPr>
            </a:pPr>
            <a:r>
              <a:rPr sz="863" b="0">
                <a:solidFill>
                  <a:srgbClr val="D9E8F4"/>
                </a:solidFill>
              </a:rPr>
              <a:t>APIS may use personal information to contact contractors, suppliers, clients or prospective clients about APIS services, work opportunities, contractor network opportunities, onboarding requirements, industry updates, events or other business-related information that may be relevant to them.</a:t>
            </a:r>
          </a:p>
        </p:txBody>
      </p:sp>
      <p:sp>
        <p:nvSpPr>
          <p:cNvPr id="10" name="Rectangle 9">
            <a:extLst>
              <a:ext uri="{FF2B5EF4-FFF2-40B4-BE49-F238E27FC236}">
                <a16:creationId xmlns:a16="http://schemas.microsoft.com/office/drawing/2014/main" id="{66FA0B79-81F0-4ABF-82D1-0C530FBD0F5D}"/>
              </a:ext>
            </a:extLst>
          </p:cNvPr>
          <p:cNvSpPr>
            <a:spLocks noGrp="1"/>
          </p:cNvSpPr>
          <p:nvPr/>
        </p:nvSpPr>
        <p:spPr>
          <a:xfrm>
            <a:off x="4034559" y="2646000"/>
            <a:ext cx="2931947" cy="1317751"/>
          </a:xfrm>
          <a:prstGeom prst="rect">
            <a:avLst/>
          </a:prstGeom>
          <a:noFill/>
          <a:ln w="0">
            <a:noFill/>
            <a:prstDash val="solid"/>
          </a:ln>
        </p:spPr>
        <p:txBody>
          <a:bodyPr/>
          <a:lstStyle/>
          <a:p>
            <a:pPr algn="l">
              <a:buNone/>
              <a:defRPr sz="863" b="0">
                <a:solidFill>
                  <a:srgbClr val="D9E8F4"/>
                </a:solidFill>
              </a:defRPr>
            </a:pPr>
            <a:r>
              <a:rPr sz="863" b="0">
                <a:solidFill>
                  <a:srgbClr val="D9E8F4"/>
                </a:solidFill>
              </a:rPr>
              <a:t>Where APIS sends commercial electronic messages, APIS will take reasonable steps to comply with applicable spam and electronic marketing laws, including requirements relating to consent, sender identification, contact details and unsubscribe options. Recipients may opt out of marketing communications at any time by using the unsubscribe method provided in the message or by contacting APIS.</a:t>
            </a:r>
          </a:p>
        </p:txBody>
      </p:sp>
      <p:sp>
        <p:nvSpPr>
          <p:cNvPr id="11" name="Rectangle 10">
            <a:extLst>
              <a:ext uri="{FF2B5EF4-FFF2-40B4-BE49-F238E27FC236}">
                <a16:creationId xmlns:a16="http://schemas.microsoft.com/office/drawing/2014/main" id="{9B0BA8DE-DE85-4730-A7AB-F87703CC7143}"/>
              </a:ext>
            </a:extLst>
          </p:cNvPr>
          <p:cNvSpPr>
            <a:spLocks noGrp="1"/>
          </p:cNvSpPr>
          <p:nvPr/>
        </p:nvSpPr>
        <p:spPr>
          <a:xfrm>
            <a:off x="868725" y="3822000"/>
            <a:ext cx="2931947" cy="1491000"/>
          </a:xfrm>
          <a:prstGeom prst="rect">
            <a:avLst/>
          </a:prstGeom>
          <a:noFill/>
          <a:ln w="0">
            <a:noFill/>
            <a:prstDash val="solid"/>
          </a:ln>
        </p:spPr>
        <p:txBody>
          <a:bodyPr/>
          <a:lstStyle/>
          <a:p>
            <a:pPr algn="l">
              <a:buNone/>
              <a:defRPr sz="863" b="0">
                <a:solidFill>
                  <a:srgbClr val="D9E8F4"/>
                </a:solidFill>
              </a:defRPr>
            </a:pPr>
            <a:r>
              <a:rPr sz="863" b="0">
                <a:solidFill>
                  <a:srgbClr val="D9E8F4"/>
                </a:solidFill>
              </a:rPr>
              <a:t>When you visit an APIS website or use an APIS digital service, we may collect information such as your IP address, browser type, device information, pages visited, enquiry details, form submissions and analytics information. APIS may use cookies and similar technologies to support website functionality, improve user experience, understand website traffic and support marketing or service improvement activities.</a:t>
            </a:r>
          </a:p>
        </p:txBody>
      </p:sp>
      <p:sp>
        <p:nvSpPr>
          <p:cNvPr id="12" name="Rectangle 11">
            <a:extLst>
              <a:ext uri="{FF2B5EF4-FFF2-40B4-BE49-F238E27FC236}">
                <a16:creationId xmlns:a16="http://schemas.microsoft.com/office/drawing/2014/main" id="{948836C3-D7FD-42D3-A261-42B77FBAC70E}"/>
              </a:ext>
            </a:extLst>
          </p:cNvPr>
          <p:cNvSpPr>
            <a:spLocks noGrp="1"/>
          </p:cNvSpPr>
          <p:nvPr/>
        </p:nvSpPr>
        <p:spPr>
          <a:xfrm>
            <a:off x="4034559" y="3995251"/>
            <a:ext cx="2931947" cy="624751"/>
          </a:xfrm>
          <a:prstGeom prst="rect">
            <a:avLst/>
          </a:prstGeom>
          <a:noFill/>
          <a:ln w="0">
            <a:noFill/>
            <a:prstDash val="solid"/>
          </a:ln>
        </p:spPr>
        <p:txBody>
          <a:bodyPr/>
          <a:lstStyle/>
          <a:p>
            <a:pPr algn="l">
              <a:buNone/>
              <a:defRPr sz="863" b="0">
                <a:solidFill>
                  <a:srgbClr val="D9E8F4"/>
                </a:solidFill>
              </a:defRPr>
            </a:pPr>
            <a:r>
              <a:rPr sz="863" b="0">
                <a:solidFill>
                  <a:srgbClr val="D9E8F4"/>
                </a:solidFill>
              </a:rPr>
              <a:t>You can usually adjust your browser settings to refuse or remove cookies. Some website features may not function properly if cookies are disabled.</a:t>
            </a:r>
          </a:p>
        </p:txBody>
      </p:sp>
      <p:sp>
        <p:nvSpPr>
          <p:cNvPr id="14" name="Rectangle 13">
            <a:extLst>
              <a:ext uri="{FF2B5EF4-FFF2-40B4-BE49-F238E27FC236}">
                <a16:creationId xmlns:a16="http://schemas.microsoft.com/office/drawing/2014/main" id="{EBE61158-E2AD-4F25-8574-E9E11D6536F4}"/>
              </a:ext>
            </a:extLst>
          </p:cNvPr>
          <p:cNvSpPr>
            <a:spLocks noGrp="1"/>
          </p:cNvSpPr>
          <p:nvPr/>
        </p:nvSpPr>
        <p:spPr>
          <a:xfrm>
            <a:off x="618131" y="7308000"/>
            <a:ext cx="3007125" cy="147000"/>
          </a:xfrm>
          <a:prstGeom prst="rect">
            <a:avLst/>
          </a:prstGeom>
          <a:noFill/>
          <a:ln w="0">
            <a:noFill/>
            <a:prstDash val="solid"/>
          </a:ln>
        </p:spPr>
        <p:txBody>
          <a:bodyPr/>
          <a:lstStyle/>
          <a:p>
            <a:pPr algn="l">
              <a:buNone/>
              <a:defRPr sz="525" b="1">
                <a:solidFill>
                  <a:srgbClr val="C9DCEB"/>
                </a:solidFill>
              </a:defRPr>
            </a:pPr>
            <a:endParaRPr sz="525" b="1">
              <a:solidFill>
                <a:srgbClr val="C9DCEB"/>
              </a:solidFill>
            </a:endParaRPr>
          </a:p>
        </p:txBody>
      </p:sp>
      <p:sp>
        <p:nvSpPr>
          <p:cNvPr id="15" name="Rectangle 14">
            <a:extLst>
              <a:ext uri="{FF2B5EF4-FFF2-40B4-BE49-F238E27FC236}">
                <a16:creationId xmlns:a16="http://schemas.microsoft.com/office/drawing/2014/main" id="{264F9A8E-4DBB-4AA4-A260-5499C493FA3C}"/>
              </a:ext>
            </a:extLst>
          </p:cNvPr>
          <p:cNvSpPr>
            <a:spLocks noGrp="1"/>
          </p:cNvSpPr>
          <p:nvPr/>
        </p:nvSpPr>
        <p:spPr>
          <a:xfrm>
            <a:off x="9856688" y="7266000"/>
            <a:ext cx="300712" cy="189000"/>
          </a:xfrm>
          <a:prstGeom prst="rect">
            <a:avLst/>
          </a:prstGeom>
          <a:noFill/>
          <a:ln w="0">
            <a:noFill/>
            <a:prstDash val="solid"/>
          </a:ln>
        </p:spPr>
        <p:txBody>
          <a:bodyPr/>
          <a:lstStyle/>
          <a:p>
            <a:pPr algn="r">
              <a:buNone/>
              <a:defRPr sz="750" b="1">
                <a:solidFill>
                  <a:srgbClr val="FFFFFF"/>
                </a:solidFill>
              </a:defRPr>
            </a:pPr>
            <a:r>
              <a:rPr sz="750" b="1">
                <a:solidFill>
                  <a:srgbClr val="FFFFFF"/>
                </a:solidFill>
              </a:rPr>
              <a:t>10</a:t>
            </a:r>
          </a:p>
        </p:txBody>
      </p:sp>
    </p:spTree>
    <p:extLst>
      <p:ext uri="{BB962C8B-B14F-4D97-AF65-F5344CB8AC3E}">
        <p14:creationId xmlns:p14="http://schemas.microsoft.com/office/powerpoint/2010/main" val="2061258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F7FA"/>
        </a:solidFill>
        <a:effectLst/>
      </p:bgPr>
    </p:bg>
    <p:spTree>
      <p:nvGrpSpPr>
        <p:cNvPr id="1" name=""/>
        <p:cNvGrpSpPr/>
        <p:nvPr/>
      </p:nvGrpSpPr>
      <p:grpSpPr>
        <a:xfrm>
          <a:off x="0" y="0"/>
          <a:ext cx="0" cy="0"/>
          <a:chOff x="0" y="0"/>
          <a:chExt cx="0" cy="0"/>
        </a:xfrm>
      </p:grpSpPr>
      <p:pic>
        <p:nvPicPr>
          <p:cNvPr id="17" name="Picture 14"/>
          <p:cNvPicPr>
            <a:picLocks noChangeAspect="1"/>
          </p:cNvPicPr>
          <p:nvPr/>
        </p:nvPicPr>
        <p:blipFill>
          <a:blip r:embed="rId3"/>
          <a:srcRect l="44000" r="34500"/>
          <a:stretch>
            <a:fillRect/>
          </a:stretch>
        </p:blipFill>
        <p:spPr>
          <a:xfrm>
            <a:off x="-19050" y="0"/>
            <a:ext cx="3109706" cy="7559675"/>
          </a:xfrm>
          <a:prstGeom prst="rect">
            <a:avLst/>
          </a:prstGeom>
        </p:spPr>
      </p:pic>
      <p:sp>
        <p:nvSpPr>
          <p:cNvPr id="2" name="Rectangle 1">
            <a:extLst>
              <a:ext uri="{FF2B5EF4-FFF2-40B4-BE49-F238E27FC236}">
                <a16:creationId xmlns:a16="http://schemas.microsoft.com/office/drawing/2014/main" id="{6133D913-E7DC-4B93-9AE7-B941FD69AFD6}"/>
              </a:ext>
            </a:extLst>
          </p:cNvPr>
          <p:cNvSpPr>
            <a:spLocks noGrp="1"/>
          </p:cNvSpPr>
          <p:nvPr/>
        </p:nvSpPr>
        <p:spPr>
          <a:xfrm>
            <a:off x="-19050" y="-19050"/>
            <a:ext cx="2859112" cy="7598100"/>
          </a:xfrm>
          <a:prstGeom prst="rect">
            <a:avLst/>
          </a:prstGeom>
          <a:ln w="0">
            <a:noFill/>
            <a:prstDash val="solid"/>
          </a:ln>
        </p:spPr>
        <p:txBody>
          <a:bodyPr/>
          <a:lstStyle/>
          <a:p>
            <a:endParaRPr/>
          </a:p>
        </p:txBody>
      </p:sp>
      <p:sp>
        <p:nvSpPr>
          <p:cNvPr id="4" name="Rectangle 3">
            <a:extLst>
              <a:ext uri="{FF2B5EF4-FFF2-40B4-BE49-F238E27FC236}">
                <a16:creationId xmlns:a16="http://schemas.microsoft.com/office/drawing/2014/main" id="{3A4C7511-EA96-45B8-B164-702FB39F2779}"/>
              </a:ext>
            </a:extLst>
          </p:cNvPr>
          <p:cNvSpPr>
            <a:spLocks noGrp="1"/>
          </p:cNvSpPr>
          <p:nvPr/>
        </p:nvSpPr>
        <p:spPr>
          <a:xfrm>
            <a:off x="3341250" y="756000"/>
            <a:ext cx="4343625" cy="231000"/>
          </a:xfrm>
          <a:prstGeom prst="rect">
            <a:avLst/>
          </a:prstGeom>
          <a:noFill/>
          <a:ln w="0">
            <a:noFill/>
            <a:prstDash val="solid"/>
          </a:ln>
        </p:spPr>
        <p:txBody>
          <a:bodyPr/>
          <a:lstStyle/>
          <a:p>
            <a:pPr algn="l">
              <a:buNone/>
              <a:defRPr sz="750" b="1">
                <a:solidFill>
                  <a:srgbClr val="11A6A0"/>
                </a:solidFill>
              </a:defRPr>
            </a:pPr>
            <a:endParaRPr sz="750" b="1">
              <a:solidFill>
                <a:srgbClr val="11A6A0"/>
              </a:solidFill>
            </a:endParaRPr>
          </a:p>
        </p:txBody>
      </p:sp>
      <p:sp>
        <p:nvSpPr>
          <p:cNvPr id="5" name="Rectangle 4">
            <a:extLst>
              <a:ext uri="{FF2B5EF4-FFF2-40B4-BE49-F238E27FC236}">
                <a16:creationId xmlns:a16="http://schemas.microsoft.com/office/drawing/2014/main" id="{D573C2C0-BC94-483B-B8E4-7DD796206325}"/>
              </a:ext>
            </a:extLst>
          </p:cNvPr>
          <p:cNvSpPr>
            <a:spLocks noGrp="1"/>
          </p:cNvSpPr>
          <p:nvPr/>
        </p:nvSpPr>
        <p:spPr>
          <a:xfrm>
            <a:off x="3341250" y="1555422"/>
            <a:ext cx="6598969" cy="710327"/>
          </a:xfrm>
          <a:prstGeom prst="rect">
            <a:avLst/>
          </a:prstGeom>
          <a:noFill/>
          <a:ln w="0">
            <a:noFill/>
            <a:prstDash val="solid"/>
          </a:ln>
        </p:spPr>
        <p:txBody>
          <a:bodyPr/>
          <a:lstStyle/>
          <a:p>
            <a:pPr algn="l">
              <a:buNone/>
              <a:defRPr sz="2100" b="1">
                <a:solidFill>
                  <a:srgbClr val="10243F"/>
                </a:solidFill>
              </a:defRPr>
            </a:pPr>
            <a:r>
              <a:rPr sz="2100" b="1" dirty="0">
                <a:solidFill>
                  <a:srgbClr val="10243F"/>
                </a:solidFill>
              </a:rPr>
              <a:t>10. Cross-Border Disclosure / 11. Security of Personal Information</a:t>
            </a:r>
          </a:p>
        </p:txBody>
      </p:sp>
      <p:sp>
        <p:nvSpPr>
          <p:cNvPr id="8" name="Rectangle: Rounded Corners 7">
            <a:extLst>
              <a:ext uri="{FF2B5EF4-FFF2-40B4-BE49-F238E27FC236}">
                <a16:creationId xmlns:a16="http://schemas.microsoft.com/office/drawing/2014/main" id="{4C435E80-2A86-4A83-9D93-2EB3341C0000}"/>
              </a:ext>
            </a:extLst>
          </p:cNvPr>
          <p:cNvSpPr>
            <a:spLocks noGrp="1"/>
          </p:cNvSpPr>
          <p:nvPr/>
        </p:nvSpPr>
        <p:spPr>
          <a:xfrm>
            <a:off x="3341250" y="2352000"/>
            <a:ext cx="6598969" cy="4305000"/>
          </a:xfrm>
          <a:prstGeom prst="roundRect">
            <a:avLst>
              <a:gd name="adj" fmla="val 1951"/>
            </a:avLst>
          </a:prstGeom>
          <a:solidFill>
            <a:srgbClr val="FFFFFF"/>
          </a:solidFill>
          <a:ln w="9525">
            <a:solidFill>
              <a:srgbClr val="D6E2EA"/>
            </a:solidFill>
            <a:prstDash val="solid"/>
          </a:ln>
        </p:spPr>
        <p:txBody>
          <a:bodyPr/>
          <a:lstStyle/>
          <a:p>
            <a:endParaRPr/>
          </a:p>
        </p:txBody>
      </p:sp>
      <p:sp>
        <p:nvSpPr>
          <p:cNvPr id="9" name="Rectangle 8">
            <a:extLst>
              <a:ext uri="{FF2B5EF4-FFF2-40B4-BE49-F238E27FC236}">
                <a16:creationId xmlns:a16="http://schemas.microsoft.com/office/drawing/2014/main" id="{7F77B92C-EAC2-4264-8057-D85D8185C9CD}"/>
              </a:ext>
            </a:extLst>
          </p:cNvPr>
          <p:cNvSpPr>
            <a:spLocks noGrp="1"/>
          </p:cNvSpPr>
          <p:nvPr/>
        </p:nvSpPr>
        <p:spPr>
          <a:xfrm>
            <a:off x="3591844" y="2646000"/>
            <a:ext cx="6097781" cy="789600"/>
          </a:xfrm>
          <a:prstGeom prst="rect">
            <a:avLst/>
          </a:prstGeom>
          <a:noFill/>
          <a:ln w="0">
            <a:noFill/>
            <a:prstDash val="solid"/>
          </a:ln>
        </p:spPr>
        <p:txBody>
          <a:bodyPr/>
          <a:lstStyle/>
          <a:p>
            <a:pPr algn="l">
              <a:buNone/>
              <a:defRPr sz="848" b="0">
                <a:solidFill>
                  <a:srgbClr val="506783"/>
                </a:solidFill>
              </a:defRPr>
            </a:pPr>
            <a:r>
              <a:rPr sz="848" b="0">
                <a:solidFill>
                  <a:srgbClr val="506783"/>
                </a:solidFill>
              </a:rPr>
              <a:t>APIS may use technology, cloud, hosting, CRM, email, document management, analytics, support or other service providers that store, process or access information in Australia or overseas. Where APIS discloses personal information overseas and the Australian Privacy Principles apply, APIS will take reasonable steps required by law to protect the information or ensure appropriate handling arrangements are in place.</a:t>
            </a:r>
          </a:p>
        </p:txBody>
      </p:sp>
      <p:sp>
        <p:nvSpPr>
          <p:cNvPr id="10" name="Rectangle 9">
            <a:extLst>
              <a:ext uri="{FF2B5EF4-FFF2-40B4-BE49-F238E27FC236}">
                <a16:creationId xmlns:a16="http://schemas.microsoft.com/office/drawing/2014/main" id="{B807BB98-AD11-422A-BF7F-7E99E4B88021}"/>
              </a:ext>
            </a:extLst>
          </p:cNvPr>
          <p:cNvSpPr>
            <a:spLocks noGrp="1"/>
          </p:cNvSpPr>
          <p:nvPr/>
        </p:nvSpPr>
        <p:spPr>
          <a:xfrm>
            <a:off x="3591844" y="3467100"/>
            <a:ext cx="6097781" cy="789600"/>
          </a:xfrm>
          <a:prstGeom prst="rect">
            <a:avLst/>
          </a:prstGeom>
          <a:noFill/>
          <a:ln w="0">
            <a:noFill/>
            <a:prstDash val="solid"/>
          </a:ln>
        </p:spPr>
        <p:txBody>
          <a:bodyPr/>
          <a:lstStyle/>
          <a:p>
            <a:pPr algn="l">
              <a:buNone/>
              <a:defRPr sz="848" b="0">
                <a:solidFill>
                  <a:srgbClr val="506783"/>
                </a:solidFill>
              </a:defRPr>
            </a:pPr>
            <a:r>
              <a:rPr sz="848" b="0">
                <a:solidFill>
                  <a:srgbClr val="506783"/>
                </a:solidFill>
              </a:rPr>
              <a:t>APIS takes reasonable steps to protect personal information from misuse, interference, loss, unauthorised access, unauthorised modification and unauthorised disclosure. Security measures may include access controls, password protections, system permissions, secure document storage, staff training, supplier controls, audit trails, backup procedures and incident response processes.</a:t>
            </a:r>
          </a:p>
        </p:txBody>
      </p:sp>
      <p:sp>
        <p:nvSpPr>
          <p:cNvPr id="11" name="Rectangle 10">
            <a:extLst>
              <a:ext uri="{FF2B5EF4-FFF2-40B4-BE49-F238E27FC236}">
                <a16:creationId xmlns:a16="http://schemas.microsoft.com/office/drawing/2014/main" id="{CA7EA923-12D0-4F1F-990A-4B995618CBCA}"/>
              </a:ext>
            </a:extLst>
          </p:cNvPr>
          <p:cNvSpPr>
            <a:spLocks noGrp="1"/>
          </p:cNvSpPr>
          <p:nvPr/>
        </p:nvSpPr>
        <p:spPr>
          <a:xfrm>
            <a:off x="3591844" y="4288200"/>
            <a:ext cx="6097781" cy="618451"/>
          </a:xfrm>
          <a:prstGeom prst="rect">
            <a:avLst/>
          </a:prstGeom>
          <a:noFill/>
          <a:ln w="0">
            <a:noFill/>
            <a:prstDash val="solid"/>
          </a:ln>
        </p:spPr>
        <p:txBody>
          <a:bodyPr/>
          <a:lstStyle/>
          <a:p>
            <a:pPr algn="l">
              <a:buNone/>
              <a:defRPr sz="848" b="0">
                <a:solidFill>
                  <a:srgbClr val="506783"/>
                </a:solidFill>
              </a:defRPr>
            </a:pPr>
            <a:r>
              <a:rPr sz="848" b="0">
                <a:solidFill>
                  <a:srgbClr val="506783"/>
                </a:solidFill>
              </a:rPr>
              <a:t>No method of electronic transmission or storage is completely secure. APIS encourages individuals and contractors to take reasonable care when sending personal information, confidential documents, identification records or compliance records electronically.</a:t>
            </a:r>
          </a:p>
        </p:txBody>
      </p:sp>
      <p:sp>
        <p:nvSpPr>
          <p:cNvPr id="13" name="Rectangle 12">
            <a:extLst>
              <a:ext uri="{FF2B5EF4-FFF2-40B4-BE49-F238E27FC236}">
                <a16:creationId xmlns:a16="http://schemas.microsoft.com/office/drawing/2014/main" id="{55C37A93-BED3-4E63-96F6-751E1346FF8B}"/>
              </a:ext>
            </a:extLst>
          </p:cNvPr>
          <p:cNvSpPr>
            <a:spLocks noGrp="1"/>
          </p:cNvSpPr>
          <p:nvPr/>
        </p:nvSpPr>
        <p:spPr>
          <a:xfrm>
            <a:off x="618131" y="7308000"/>
            <a:ext cx="3007125" cy="147000"/>
          </a:xfrm>
          <a:prstGeom prst="rect">
            <a:avLst/>
          </a:prstGeom>
          <a:noFill/>
          <a:ln w="0">
            <a:noFill/>
            <a:prstDash val="solid"/>
          </a:ln>
        </p:spPr>
        <p:txBody>
          <a:bodyPr/>
          <a:lstStyle/>
          <a:p>
            <a:pPr algn="l">
              <a:buNone/>
              <a:defRPr sz="525" b="1">
                <a:solidFill>
                  <a:srgbClr val="5B718C"/>
                </a:solidFill>
              </a:defRPr>
            </a:pPr>
            <a:endParaRPr sz="525" b="1">
              <a:solidFill>
                <a:srgbClr val="5B718C"/>
              </a:solidFill>
            </a:endParaRPr>
          </a:p>
        </p:txBody>
      </p:sp>
      <p:sp>
        <p:nvSpPr>
          <p:cNvPr id="14" name="Rectangle 13">
            <a:extLst>
              <a:ext uri="{FF2B5EF4-FFF2-40B4-BE49-F238E27FC236}">
                <a16:creationId xmlns:a16="http://schemas.microsoft.com/office/drawing/2014/main" id="{4DB79E39-9E27-43A9-B77C-10E10BCC885A}"/>
              </a:ext>
            </a:extLst>
          </p:cNvPr>
          <p:cNvSpPr>
            <a:spLocks noGrp="1"/>
          </p:cNvSpPr>
          <p:nvPr/>
        </p:nvSpPr>
        <p:spPr>
          <a:xfrm>
            <a:off x="9856688" y="7266000"/>
            <a:ext cx="300712" cy="189000"/>
          </a:xfrm>
          <a:prstGeom prst="rect">
            <a:avLst/>
          </a:prstGeom>
          <a:noFill/>
          <a:ln w="0">
            <a:noFill/>
            <a:prstDash val="solid"/>
          </a:ln>
        </p:spPr>
        <p:txBody>
          <a:bodyPr/>
          <a:lstStyle/>
          <a:p>
            <a:pPr algn="r">
              <a:buNone/>
              <a:defRPr sz="750" b="1">
                <a:solidFill>
                  <a:srgbClr val="5B718C"/>
                </a:solidFill>
              </a:defRPr>
            </a:pPr>
            <a:r>
              <a:rPr sz="750" b="1">
                <a:solidFill>
                  <a:srgbClr val="5B718C"/>
                </a:solidFill>
              </a:rPr>
              <a:t>11</a:t>
            </a:r>
          </a:p>
        </p:txBody>
      </p:sp>
      <p:pic>
        <p:nvPicPr>
          <p:cNvPr id="16" name="Picture 15">
            <a:extLst>
              <a:ext uri="{FF2B5EF4-FFF2-40B4-BE49-F238E27FC236}">
                <a16:creationId xmlns:a16="http://schemas.microsoft.com/office/drawing/2014/main" id="{83575DF6-A77C-CE76-EC12-B5B8364467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9706" y="86367"/>
            <a:ext cx="1477517" cy="1313513"/>
          </a:xfrm>
          <a:prstGeom prst="rect">
            <a:avLst/>
          </a:prstGeom>
        </p:spPr>
      </p:pic>
    </p:spTree>
    <p:extLst>
      <p:ext uri="{BB962C8B-B14F-4D97-AF65-F5344CB8AC3E}">
        <p14:creationId xmlns:p14="http://schemas.microsoft.com/office/powerpoint/2010/main" val="124401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F7FA"/>
        </a:solidFill>
        <a:effectLst/>
      </p:bgPr>
    </p:bg>
    <p:spTree>
      <p:nvGrpSpPr>
        <p:cNvPr id="1" name=""/>
        <p:cNvGrpSpPr/>
        <p:nvPr/>
      </p:nvGrpSpPr>
      <p:grpSpPr>
        <a:xfrm>
          <a:off x="0" y="0"/>
          <a:ext cx="0" cy="0"/>
          <a:chOff x="0" y="0"/>
          <a:chExt cx="0" cy="0"/>
        </a:xfrm>
      </p:grpSpPr>
      <p:pic>
        <p:nvPicPr>
          <p:cNvPr id="17" name="Picture 14"/>
          <p:cNvPicPr>
            <a:picLocks noChangeAspect="1"/>
          </p:cNvPicPr>
          <p:nvPr/>
        </p:nvPicPr>
        <p:blipFill>
          <a:blip r:embed="rId3"/>
          <a:srcRect l="36000" r="41600"/>
          <a:stretch>
            <a:fillRect/>
          </a:stretch>
        </p:blipFill>
        <p:spPr>
          <a:xfrm>
            <a:off x="7397810" y="0"/>
            <a:ext cx="3313239" cy="7559675"/>
          </a:xfrm>
          <a:prstGeom prst="rect">
            <a:avLst/>
          </a:prstGeom>
        </p:spPr>
      </p:pic>
      <p:sp>
        <p:nvSpPr>
          <p:cNvPr id="2" name="Rectangle 1">
            <a:extLst>
              <a:ext uri="{FF2B5EF4-FFF2-40B4-BE49-F238E27FC236}">
                <a16:creationId xmlns:a16="http://schemas.microsoft.com/office/drawing/2014/main" id="{BD47EF78-F9E3-4BE4-A23F-2217741F232C}"/>
              </a:ext>
            </a:extLst>
          </p:cNvPr>
          <p:cNvSpPr>
            <a:spLocks noGrp="1"/>
          </p:cNvSpPr>
          <p:nvPr/>
        </p:nvSpPr>
        <p:spPr>
          <a:xfrm>
            <a:off x="7851937" y="-19050"/>
            <a:ext cx="2859112" cy="7598100"/>
          </a:xfrm>
          <a:prstGeom prst="rect">
            <a:avLst/>
          </a:prstGeom>
          <a:ln w="0">
            <a:noFill/>
            <a:prstDash val="solid"/>
          </a:ln>
        </p:spPr>
        <p:txBody>
          <a:bodyPr/>
          <a:lstStyle/>
          <a:p>
            <a:endParaRPr/>
          </a:p>
        </p:txBody>
      </p:sp>
      <p:sp>
        <p:nvSpPr>
          <p:cNvPr id="4" name="Rectangle 3">
            <a:extLst>
              <a:ext uri="{FF2B5EF4-FFF2-40B4-BE49-F238E27FC236}">
                <a16:creationId xmlns:a16="http://schemas.microsoft.com/office/drawing/2014/main" id="{797D735F-A14A-4459-BD3D-997C3AD23890}"/>
              </a:ext>
            </a:extLst>
          </p:cNvPr>
          <p:cNvSpPr>
            <a:spLocks noGrp="1"/>
          </p:cNvSpPr>
          <p:nvPr/>
        </p:nvSpPr>
        <p:spPr>
          <a:xfrm>
            <a:off x="618131" y="756000"/>
            <a:ext cx="4343625" cy="231000"/>
          </a:xfrm>
          <a:prstGeom prst="rect">
            <a:avLst/>
          </a:prstGeom>
          <a:noFill/>
          <a:ln w="0">
            <a:noFill/>
            <a:prstDash val="solid"/>
          </a:ln>
        </p:spPr>
        <p:txBody>
          <a:bodyPr/>
          <a:lstStyle/>
          <a:p>
            <a:pPr algn="l">
              <a:buNone/>
              <a:defRPr sz="750" b="1">
                <a:solidFill>
                  <a:srgbClr val="11A6A0"/>
                </a:solidFill>
              </a:defRPr>
            </a:pPr>
            <a:endParaRPr sz="750" b="1">
              <a:solidFill>
                <a:srgbClr val="11A6A0"/>
              </a:solidFill>
            </a:endParaRPr>
          </a:p>
        </p:txBody>
      </p:sp>
      <p:sp>
        <p:nvSpPr>
          <p:cNvPr id="5" name="Rectangle 4">
            <a:extLst>
              <a:ext uri="{FF2B5EF4-FFF2-40B4-BE49-F238E27FC236}">
                <a16:creationId xmlns:a16="http://schemas.microsoft.com/office/drawing/2014/main" id="{87806C18-F4E8-4899-A81F-532DC74182C2}"/>
              </a:ext>
            </a:extLst>
          </p:cNvPr>
          <p:cNvSpPr>
            <a:spLocks noGrp="1"/>
          </p:cNvSpPr>
          <p:nvPr/>
        </p:nvSpPr>
        <p:spPr>
          <a:xfrm>
            <a:off x="618131" y="1218000"/>
            <a:ext cx="6598969" cy="1047750"/>
          </a:xfrm>
          <a:prstGeom prst="rect">
            <a:avLst/>
          </a:prstGeom>
          <a:noFill/>
          <a:ln w="0">
            <a:noFill/>
            <a:prstDash val="solid"/>
          </a:ln>
        </p:spPr>
        <p:txBody>
          <a:bodyPr/>
          <a:lstStyle/>
          <a:p>
            <a:pPr algn="l">
              <a:buNone/>
              <a:defRPr sz="2100" b="1">
                <a:solidFill>
                  <a:srgbClr val="10243F"/>
                </a:solidFill>
              </a:defRPr>
            </a:pPr>
            <a:r>
              <a:rPr sz="2100" b="1">
                <a:solidFill>
                  <a:srgbClr val="10243F"/>
                </a:solidFill>
              </a:rPr>
              <a:t>12. Retention and Destruction / 13. Access and Correction</a:t>
            </a:r>
          </a:p>
        </p:txBody>
      </p:sp>
      <p:sp>
        <p:nvSpPr>
          <p:cNvPr id="8" name="Rectangle: Rounded Corners 7">
            <a:extLst>
              <a:ext uri="{FF2B5EF4-FFF2-40B4-BE49-F238E27FC236}">
                <a16:creationId xmlns:a16="http://schemas.microsoft.com/office/drawing/2014/main" id="{2086A442-B205-4516-A6B8-F1086DABA9C5}"/>
              </a:ext>
            </a:extLst>
          </p:cNvPr>
          <p:cNvSpPr>
            <a:spLocks noGrp="1"/>
          </p:cNvSpPr>
          <p:nvPr/>
        </p:nvSpPr>
        <p:spPr>
          <a:xfrm>
            <a:off x="618131" y="2352000"/>
            <a:ext cx="6598969" cy="4305000"/>
          </a:xfrm>
          <a:prstGeom prst="roundRect">
            <a:avLst>
              <a:gd name="adj" fmla="val 1951"/>
            </a:avLst>
          </a:prstGeom>
          <a:solidFill>
            <a:srgbClr val="FFFFFF"/>
          </a:solidFill>
          <a:ln w="9525">
            <a:solidFill>
              <a:srgbClr val="D6E2EA"/>
            </a:solidFill>
            <a:prstDash val="solid"/>
          </a:ln>
        </p:spPr>
        <p:txBody>
          <a:bodyPr/>
          <a:lstStyle/>
          <a:p>
            <a:endParaRPr/>
          </a:p>
        </p:txBody>
      </p:sp>
      <p:sp>
        <p:nvSpPr>
          <p:cNvPr id="9" name="Rectangle 8">
            <a:extLst>
              <a:ext uri="{FF2B5EF4-FFF2-40B4-BE49-F238E27FC236}">
                <a16:creationId xmlns:a16="http://schemas.microsoft.com/office/drawing/2014/main" id="{56E39936-BFA7-4D8A-987F-60FF9EC7C978}"/>
              </a:ext>
            </a:extLst>
          </p:cNvPr>
          <p:cNvSpPr>
            <a:spLocks noGrp="1"/>
          </p:cNvSpPr>
          <p:nvPr/>
        </p:nvSpPr>
        <p:spPr>
          <a:xfrm>
            <a:off x="868725" y="2646000"/>
            <a:ext cx="6097781" cy="802200"/>
          </a:xfrm>
          <a:prstGeom prst="rect">
            <a:avLst/>
          </a:prstGeom>
          <a:noFill/>
          <a:ln w="0">
            <a:noFill/>
            <a:prstDash val="solid"/>
          </a:ln>
        </p:spPr>
        <p:txBody>
          <a:bodyPr/>
          <a:lstStyle/>
          <a:p>
            <a:pPr algn="l">
              <a:buNone/>
              <a:defRPr sz="870" b="0">
                <a:solidFill>
                  <a:srgbClr val="506783"/>
                </a:solidFill>
              </a:defRPr>
            </a:pPr>
            <a:r>
              <a:rPr sz="870" b="0">
                <a:solidFill>
                  <a:srgbClr val="506783"/>
                </a:solidFill>
              </a:rPr>
              <a:t>APIS will retain personal information for as long as reasonably necessary for the purpose for which it was collected, including for contractor management, client service delivery, legal, accounting, insurance, audit, compliance, dispute resolution, business record keeping and regulatory purposes. When personal information is no longer required, APIS will take reasonable steps to destroy it or de-identify it, unless retention is required or authorised by law.</a:t>
            </a:r>
          </a:p>
        </p:txBody>
      </p:sp>
      <p:sp>
        <p:nvSpPr>
          <p:cNvPr id="10" name="Rectangle 9">
            <a:extLst>
              <a:ext uri="{FF2B5EF4-FFF2-40B4-BE49-F238E27FC236}">
                <a16:creationId xmlns:a16="http://schemas.microsoft.com/office/drawing/2014/main" id="{E48A0645-7992-426E-BAC7-830CA2636214}"/>
              </a:ext>
            </a:extLst>
          </p:cNvPr>
          <p:cNvSpPr>
            <a:spLocks noGrp="1"/>
          </p:cNvSpPr>
          <p:nvPr/>
        </p:nvSpPr>
        <p:spPr>
          <a:xfrm>
            <a:off x="868725" y="3479700"/>
            <a:ext cx="6097781" cy="627900"/>
          </a:xfrm>
          <a:prstGeom prst="rect">
            <a:avLst/>
          </a:prstGeom>
          <a:noFill/>
          <a:ln w="0">
            <a:noFill/>
            <a:prstDash val="solid"/>
          </a:ln>
        </p:spPr>
        <p:txBody>
          <a:bodyPr/>
          <a:lstStyle/>
          <a:p>
            <a:pPr algn="l">
              <a:buNone/>
              <a:defRPr sz="870" b="0">
                <a:solidFill>
                  <a:srgbClr val="506783"/>
                </a:solidFill>
              </a:defRPr>
            </a:pPr>
            <a:r>
              <a:rPr sz="870" b="0">
                <a:solidFill>
                  <a:srgbClr val="506783"/>
                </a:solidFill>
              </a:rPr>
              <a:t>You may request access to personal information APIS holds about you, or ask APIS to correct information that is inaccurate, out of date, incomplete, irrelevant or misleading. APIS will respond to access and correction requests within a reasonable period and in accordance with applicable legal requirements.</a:t>
            </a:r>
          </a:p>
        </p:txBody>
      </p:sp>
      <p:sp>
        <p:nvSpPr>
          <p:cNvPr id="11" name="Rectangle 10">
            <a:extLst>
              <a:ext uri="{FF2B5EF4-FFF2-40B4-BE49-F238E27FC236}">
                <a16:creationId xmlns:a16="http://schemas.microsoft.com/office/drawing/2014/main" id="{E7024F3F-5A8A-4A5C-9401-D0BB61523583}"/>
              </a:ext>
            </a:extLst>
          </p:cNvPr>
          <p:cNvSpPr>
            <a:spLocks noGrp="1"/>
          </p:cNvSpPr>
          <p:nvPr/>
        </p:nvSpPr>
        <p:spPr>
          <a:xfrm>
            <a:off x="868725" y="4139100"/>
            <a:ext cx="6097781" cy="453600"/>
          </a:xfrm>
          <a:prstGeom prst="rect">
            <a:avLst/>
          </a:prstGeom>
          <a:noFill/>
          <a:ln w="0">
            <a:noFill/>
            <a:prstDash val="solid"/>
          </a:ln>
        </p:spPr>
        <p:txBody>
          <a:bodyPr/>
          <a:lstStyle/>
          <a:p>
            <a:pPr algn="l">
              <a:buNone/>
              <a:defRPr sz="870" b="0">
                <a:solidFill>
                  <a:srgbClr val="506783"/>
                </a:solidFill>
              </a:defRPr>
            </a:pPr>
            <a:r>
              <a:rPr sz="870" b="0">
                <a:solidFill>
                  <a:srgbClr val="506783"/>
                </a:solidFill>
              </a:rPr>
              <a:t>APIS may need to verify your identity before responding to a request. In some circumstances, APIS may refuse access or correction where permitted by law but will provide reasons where required.</a:t>
            </a:r>
          </a:p>
        </p:txBody>
      </p:sp>
      <p:sp>
        <p:nvSpPr>
          <p:cNvPr id="13" name="Rectangle 12">
            <a:extLst>
              <a:ext uri="{FF2B5EF4-FFF2-40B4-BE49-F238E27FC236}">
                <a16:creationId xmlns:a16="http://schemas.microsoft.com/office/drawing/2014/main" id="{7ACB029F-89E7-4441-824A-4585B137434C}"/>
              </a:ext>
            </a:extLst>
          </p:cNvPr>
          <p:cNvSpPr>
            <a:spLocks noGrp="1"/>
          </p:cNvSpPr>
          <p:nvPr/>
        </p:nvSpPr>
        <p:spPr>
          <a:xfrm>
            <a:off x="618131" y="7308000"/>
            <a:ext cx="3007125" cy="147000"/>
          </a:xfrm>
          <a:prstGeom prst="rect">
            <a:avLst/>
          </a:prstGeom>
          <a:noFill/>
          <a:ln w="0">
            <a:noFill/>
            <a:prstDash val="solid"/>
          </a:ln>
        </p:spPr>
        <p:txBody>
          <a:bodyPr/>
          <a:lstStyle/>
          <a:p>
            <a:pPr algn="l">
              <a:buNone/>
              <a:defRPr sz="525" b="1">
                <a:solidFill>
                  <a:srgbClr val="5B718C"/>
                </a:solidFill>
              </a:defRPr>
            </a:pPr>
            <a:endParaRPr sz="525" b="1">
              <a:solidFill>
                <a:srgbClr val="5B718C"/>
              </a:solidFill>
            </a:endParaRPr>
          </a:p>
        </p:txBody>
      </p:sp>
      <p:sp>
        <p:nvSpPr>
          <p:cNvPr id="14" name="Rectangle 13">
            <a:extLst>
              <a:ext uri="{FF2B5EF4-FFF2-40B4-BE49-F238E27FC236}">
                <a16:creationId xmlns:a16="http://schemas.microsoft.com/office/drawing/2014/main" id="{22FDD8FF-3AD8-476B-A705-8A5B6E2571F2}"/>
              </a:ext>
            </a:extLst>
          </p:cNvPr>
          <p:cNvSpPr>
            <a:spLocks noGrp="1"/>
          </p:cNvSpPr>
          <p:nvPr/>
        </p:nvSpPr>
        <p:spPr>
          <a:xfrm>
            <a:off x="9856688" y="7266000"/>
            <a:ext cx="300712" cy="189000"/>
          </a:xfrm>
          <a:prstGeom prst="rect">
            <a:avLst/>
          </a:prstGeom>
          <a:noFill/>
          <a:ln w="0">
            <a:noFill/>
            <a:prstDash val="solid"/>
          </a:ln>
        </p:spPr>
        <p:txBody>
          <a:bodyPr/>
          <a:lstStyle/>
          <a:p>
            <a:pPr algn="r">
              <a:buNone/>
              <a:defRPr sz="750" b="1">
                <a:solidFill>
                  <a:srgbClr val="FFFFFF"/>
                </a:solidFill>
              </a:defRPr>
            </a:pPr>
            <a:r>
              <a:rPr sz="750" b="1">
                <a:solidFill>
                  <a:srgbClr val="FFFFFF"/>
                </a:solidFill>
              </a:rPr>
              <a:t>12</a:t>
            </a:r>
          </a:p>
        </p:txBody>
      </p:sp>
    </p:spTree>
    <p:extLst>
      <p:ext uri="{BB962C8B-B14F-4D97-AF65-F5344CB8AC3E}">
        <p14:creationId xmlns:p14="http://schemas.microsoft.com/office/powerpoint/2010/main" val="419249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F7FA"/>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6122F9D-A7ED-4E58-B9AB-217F3A15E211}"/>
              </a:ext>
            </a:extLst>
          </p:cNvPr>
          <p:cNvSpPr>
            <a:spLocks noGrp="1"/>
          </p:cNvSpPr>
          <p:nvPr/>
        </p:nvSpPr>
        <p:spPr>
          <a:xfrm>
            <a:off x="618131" y="756000"/>
            <a:ext cx="4343625" cy="231000"/>
          </a:xfrm>
          <a:prstGeom prst="rect">
            <a:avLst/>
          </a:prstGeom>
          <a:noFill/>
          <a:ln w="0">
            <a:noFill/>
            <a:prstDash val="solid"/>
          </a:ln>
        </p:spPr>
        <p:txBody>
          <a:bodyPr/>
          <a:lstStyle/>
          <a:p>
            <a:pPr algn="l">
              <a:buNone/>
              <a:defRPr sz="750" b="1">
                <a:solidFill>
                  <a:srgbClr val="11A6A0"/>
                </a:solidFill>
              </a:defRPr>
            </a:pPr>
            <a:endParaRPr sz="750" b="1">
              <a:solidFill>
                <a:srgbClr val="11A6A0"/>
              </a:solidFill>
            </a:endParaRPr>
          </a:p>
        </p:txBody>
      </p:sp>
      <p:sp>
        <p:nvSpPr>
          <p:cNvPr id="2" name="Rectangle 1">
            <a:extLst>
              <a:ext uri="{FF2B5EF4-FFF2-40B4-BE49-F238E27FC236}">
                <a16:creationId xmlns:a16="http://schemas.microsoft.com/office/drawing/2014/main" id="{4E875D9D-3E1D-41CA-A2B9-58564AFA9AC3}"/>
              </a:ext>
            </a:extLst>
          </p:cNvPr>
          <p:cNvSpPr>
            <a:spLocks noGrp="1"/>
          </p:cNvSpPr>
          <p:nvPr/>
        </p:nvSpPr>
        <p:spPr>
          <a:xfrm>
            <a:off x="618131" y="1586288"/>
            <a:ext cx="9455737" cy="679461"/>
          </a:xfrm>
          <a:prstGeom prst="rect">
            <a:avLst/>
          </a:prstGeom>
          <a:noFill/>
          <a:ln w="0">
            <a:noFill/>
            <a:prstDash val="solid"/>
          </a:ln>
        </p:spPr>
        <p:txBody>
          <a:bodyPr/>
          <a:lstStyle/>
          <a:p>
            <a:pPr algn="l">
              <a:buNone/>
              <a:defRPr sz="2100" b="1">
                <a:solidFill>
                  <a:srgbClr val="10243F"/>
                </a:solidFill>
              </a:defRPr>
            </a:pPr>
            <a:r>
              <a:rPr sz="2100" b="1" dirty="0">
                <a:solidFill>
                  <a:srgbClr val="10243F"/>
                </a:solidFill>
              </a:rPr>
              <a:t>14. Complaints / 15. Data Breaches / 16. Third-Party Websites and Platforms / 17. Changes to This Privacy Statement</a:t>
            </a:r>
          </a:p>
        </p:txBody>
      </p:sp>
      <p:sp>
        <p:nvSpPr>
          <p:cNvPr id="3" name="Rectangle: Rounded Corners 2">
            <a:extLst>
              <a:ext uri="{FF2B5EF4-FFF2-40B4-BE49-F238E27FC236}">
                <a16:creationId xmlns:a16="http://schemas.microsoft.com/office/drawing/2014/main" id="{3387EE0C-A457-43AE-B380-A6DBEFD19B47}"/>
              </a:ext>
            </a:extLst>
          </p:cNvPr>
          <p:cNvSpPr>
            <a:spLocks noGrp="1"/>
          </p:cNvSpPr>
          <p:nvPr/>
        </p:nvSpPr>
        <p:spPr>
          <a:xfrm>
            <a:off x="618131" y="2352000"/>
            <a:ext cx="8937844" cy="4305000"/>
          </a:xfrm>
          <a:prstGeom prst="roundRect">
            <a:avLst>
              <a:gd name="adj" fmla="val 1951"/>
            </a:avLst>
          </a:prstGeom>
          <a:solidFill>
            <a:srgbClr val="FFFFFF"/>
          </a:solidFill>
          <a:ln w="9525">
            <a:solidFill>
              <a:srgbClr val="D6E2EA"/>
            </a:solidFill>
            <a:prstDash val="solid"/>
          </a:ln>
        </p:spPr>
        <p:txBody>
          <a:bodyPr/>
          <a:lstStyle/>
          <a:p>
            <a:endParaRPr/>
          </a:p>
        </p:txBody>
      </p:sp>
      <p:sp>
        <p:nvSpPr>
          <p:cNvPr id="4" name="Rectangle 3">
            <a:extLst>
              <a:ext uri="{FF2B5EF4-FFF2-40B4-BE49-F238E27FC236}">
                <a16:creationId xmlns:a16="http://schemas.microsoft.com/office/drawing/2014/main" id="{901B90AC-D968-4519-AF6D-5C3DCDD02B64}"/>
              </a:ext>
            </a:extLst>
          </p:cNvPr>
          <p:cNvSpPr>
            <a:spLocks noGrp="1"/>
          </p:cNvSpPr>
          <p:nvPr/>
        </p:nvSpPr>
        <p:spPr>
          <a:xfrm>
            <a:off x="868725" y="2646000"/>
            <a:ext cx="4101384" cy="599551"/>
          </a:xfrm>
          <a:prstGeom prst="rect">
            <a:avLst/>
          </a:prstGeom>
          <a:noFill/>
          <a:ln w="0">
            <a:noFill/>
            <a:prstDash val="solid"/>
          </a:ln>
        </p:spPr>
        <p:txBody>
          <a:bodyPr/>
          <a:lstStyle/>
          <a:p>
            <a:pPr algn="l">
              <a:buNone/>
              <a:defRPr sz="803" b="0">
                <a:solidFill>
                  <a:srgbClr val="506783"/>
                </a:solidFill>
              </a:defRPr>
            </a:pPr>
            <a:r>
              <a:rPr sz="803" b="0">
                <a:solidFill>
                  <a:srgbClr val="506783"/>
                </a:solidFill>
              </a:rPr>
              <a:t>If you have a concern or complaint about how APIS has handled your personal information, please contact the APIS Privacy Officer using the contact details on the following page. APIS will review the complaint and aim to respond within a reasonable period.</a:t>
            </a:r>
          </a:p>
        </p:txBody>
      </p:sp>
      <p:sp>
        <p:nvSpPr>
          <p:cNvPr id="5" name="Rectangle 4">
            <a:extLst>
              <a:ext uri="{FF2B5EF4-FFF2-40B4-BE49-F238E27FC236}">
                <a16:creationId xmlns:a16="http://schemas.microsoft.com/office/drawing/2014/main" id="{55C5CDCE-36B0-43C1-8555-29A863856E16}"/>
              </a:ext>
            </a:extLst>
          </p:cNvPr>
          <p:cNvSpPr>
            <a:spLocks noGrp="1"/>
          </p:cNvSpPr>
          <p:nvPr/>
        </p:nvSpPr>
        <p:spPr>
          <a:xfrm>
            <a:off x="5203997" y="2646000"/>
            <a:ext cx="4101384" cy="599551"/>
          </a:xfrm>
          <a:prstGeom prst="rect">
            <a:avLst/>
          </a:prstGeom>
          <a:noFill/>
          <a:ln w="0">
            <a:noFill/>
            <a:prstDash val="solid"/>
          </a:ln>
        </p:spPr>
        <p:txBody>
          <a:bodyPr/>
          <a:lstStyle/>
          <a:p>
            <a:pPr algn="l">
              <a:buNone/>
              <a:defRPr sz="803" b="0">
                <a:solidFill>
                  <a:srgbClr val="506783"/>
                </a:solidFill>
              </a:defRPr>
            </a:pPr>
            <a:r>
              <a:rPr sz="803" b="0">
                <a:solidFill>
                  <a:srgbClr val="506783"/>
                </a:solidFill>
              </a:rPr>
              <a:t>If you are not satisfied with APIS's response, you may be able to contact the Office of the Australian Information Commissioner (OAIC) for further information or to make a privacy complaint.</a:t>
            </a:r>
          </a:p>
        </p:txBody>
      </p:sp>
      <p:sp>
        <p:nvSpPr>
          <p:cNvPr id="6" name="Rectangle 5">
            <a:extLst>
              <a:ext uri="{FF2B5EF4-FFF2-40B4-BE49-F238E27FC236}">
                <a16:creationId xmlns:a16="http://schemas.microsoft.com/office/drawing/2014/main" id="{8D81729E-6890-4DC7-8E1D-FE06B9743D46}"/>
              </a:ext>
            </a:extLst>
          </p:cNvPr>
          <p:cNvSpPr>
            <a:spLocks noGrp="1"/>
          </p:cNvSpPr>
          <p:nvPr/>
        </p:nvSpPr>
        <p:spPr>
          <a:xfrm>
            <a:off x="868725" y="3277051"/>
            <a:ext cx="4101384" cy="764400"/>
          </a:xfrm>
          <a:prstGeom prst="rect">
            <a:avLst/>
          </a:prstGeom>
          <a:noFill/>
          <a:ln w="0">
            <a:noFill/>
            <a:prstDash val="solid"/>
          </a:ln>
        </p:spPr>
        <p:txBody>
          <a:bodyPr/>
          <a:lstStyle/>
          <a:p>
            <a:pPr algn="l">
              <a:buNone/>
              <a:defRPr sz="803" b="0">
                <a:solidFill>
                  <a:srgbClr val="506783"/>
                </a:solidFill>
              </a:defRPr>
            </a:pPr>
            <a:r>
              <a:rPr sz="803" b="0">
                <a:solidFill>
                  <a:srgbClr val="506783"/>
                </a:solidFill>
              </a:rPr>
              <a:t>APIS will take reasonable steps to respond promptly to suspected or actual data breaches. Where the Notifiable Data Breaches scheme applies and APIS is required to notify affected individuals and the OAIC, APIS will do so in accordance with applicable legal requirements.</a:t>
            </a:r>
          </a:p>
        </p:txBody>
      </p:sp>
      <p:sp>
        <p:nvSpPr>
          <p:cNvPr id="7" name="Rectangle 6">
            <a:extLst>
              <a:ext uri="{FF2B5EF4-FFF2-40B4-BE49-F238E27FC236}">
                <a16:creationId xmlns:a16="http://schemas.microsoft.com/office/drawing/2014/main" id="{54FBF8EA-7CD8-4A93-9E9D-FF8F0DAFD5BD}"/>
              </a:ext>
            </a:extLst>
          </p:cNvPr>
          <p:cNvSpPr>
            <a:spLocks noGrp="1"/>
          </p:cNvSpPr>
          <p:nvPr/>
        </p:nvSpPr>
        <p:spPr>
          <a:xfrm>
            <a:off x="5203997" y="3277051"/>
            <a:ext cx="4101384" cy="764400"/>
          </a:xfrm>
          <a:prstGeom prst="rect">
            <a:avLst/>
          </a:prstGeom>
          <a:noFill/>
          <a:ln w="0">
            <a:noFill/>
            <a:prstDash val="solid"/>
          </a:ln>
        </p:spPr>
        <p:txBody>
          <a:bodyPr/>
          <a:lstStyle/>
          <a:p>
            <a:pPr algn="l">
              <a:buNone/>
              <a:defRPr sz="803" b="0">
                <a:solidFill>
                  <a:srgbClr val="506783"/>
                </a:solidFill>
              </a:defRPr>
            </a:pPr>
            <a:r>
              <a:rPr sz="803" b="0">
                <a:solidFill>
                  <a:srgbClr val="506783"/>
                </a:solidFill>
              </a:rPr>
              <a:t>APIS websites, emails or digital services may contain links to third-party websites, platforms or services. APIS is not responsible for the privacy practices, content or security of third-party websites or platforms. Individuals should review the privacy policies of those third parties before providing personal information.</a:t>
            </a:r>
          </a:p>
        </p:txBody>
      </p:sp>
      <p:sp>
        <p:nvSpPr>
          <p:cNvPr id="8" name="Rectangle 7">
            <a:extLst>
              <a:ext uri="{FF2B5EF4-FFF2-40B4-BE49-F238E27FC236}">
                <a16:creationId xmlns:a16="http://schemas.microsoft.com/office/drawing/2014/main" id="{773E4FAA-6FD1-4735-BE6D-6FE89D2B8A3D}"/>
              </a:ext>
            </a:extLst>
          </p:cNvPr>
          <p:cNvSpPr>
            <a:spLocks noGrp="1"/>
          </p:cNvSpPr>
          <p:nvPr/>
        </p:nvSpPr>
        <p:spPr>
          <a:xfrm>
            <a:off x="868725" y="4072951"/>
            <a:ext cx="4101384" cy="599551"/>
          </a:xfrm>
          <a:prstGeom prst="rect">
            <a:avLst/>
          </a:prstGeom>
          <a:noFill/>
          <a:ln w="0">
            <a:noFill/>
            <a:prstDash val="solid"/>
          </a:ln>
        </p:spPr>
        <p:txBody>
          <a:bodyPr/>
          <a:lstStyle/>
          <a:p>
            <a:pPr algn="l">
              <a:buNone/>
              <a:defRPr sz="803" b="0">
                <a:solidFill>
                  <a:srgbClr val="506783"/>
                </a:solidFill>
              </a:defRPr>
            </a:pPr>
            <a:r>
              <a:rPr sz="803" b="0">
                <a:solidFill>
                  <a:srgbClr val="506783"/>
                </a:solidFill>
              </a:rPr>
              <a:t>APIS may update this Privacy Statement from time to time to reflect changes in our business, systems, services, legal obligations or privacy practices. The updated version will apply from the date it is published or otherwise notified.</a:t>
            </a:r>
          </a:p>
        </p:txBody>
      </p:sp>
      <p:sp>
        <p:nvSpPr>
          <p:cNvPr id="10" name="Rectangle 9">
            <a:extLst>
              <a:ext uri="{FF2B5EF4-FFF2-40B4-BE49-F238E27FC236}">
                <a16:creationId xmlns:a16="http://schemas.microsoft.com/office/drawing/2014/main" id="{90E404E6-F3D8-4E14-8679-FAC00E561253}"/>
              </a:ext>
            </a:extLst>
          </p:cNvPr>
          <p:cNvSpPr>
            <a:spLocks noGrp="1"/>
          </p:cNvSpPr>
          <p:nvPr/>
        </p:nvSpPr>
        <p:spPr>
          <a:xfrm>
            <a:off x="618131" y="7308000"/>
            <a:ext cx="3007125" cy="147000"/>
          </a:xfrm>
          <a:prstGeom prst="rect">
            <a:avLst/>
          </a:prstGeom>
          <a:noFill/>
          <a:ln w="0">
            <a:noFill/>
            <a:prstDash val="solid"/>
          </a:ln>
        </p:spPr>
        <p:txBody>
          <a:bodyPr/>
          <a:lstStyle/>
          <a:p>
            <a:pPr algn="l">
              <a:buNone/>
              <a:defRPr sz="525" b="1">
                <a:solidFill>
                  <a:srgbClr val="5B718C"/>
                </a:solidFill>
              </a:defRPr>
            </a:pPr>
            <a:endParaRPr sz="525" b="1">
              <a:solidFill>
                <a:srgbClr val="5B718C"/>
              </a:solidFill>
            </a:endParaRPr>
          </a:p>
        </p:txBody>
      </p:sp>
      <p:sp>
        <p:nvSpPr>
          <p:cNvPr id="11" name="Rectangle 10">
            <a:extLst>
              <a:ext uri="{FF2B5EF4-FFF2-40B4-BE49-F238E27FC236}">
                <a16:creationId xmlns:a16="http://schemas.microsoft.com/office/drawing/2014/main" id="{4FB21B0B-0A48-4143-BCF9-74D8315882E2}"/>
              </a:ext>
            </a:extLst>
          </p:cNvPr>
          <p:cNvSpPr>
            <a:spLocks noGrp="1"/>
          </p:cNvSpPr>
          <p:nvPr/>
        </p:nvSpPr>
        <p:spPr>
          <a:xfrm>
            <a:off x="9856688" y="7266000"/>
            <a:ext cx="300712" cy="189000"/>
          </a:xfrm>
          <a:prstGeom prst="rect">
            <a:avLst/>
          </a:prstGeom>
          <a:noFill/>
          <a:ln w="0">
            <a:noFill/>
            <a:prstDash val="solid"/>
          </a:ln>
        </p:spPr>
        <p:txBody>
          <a:bodyPr/>
          <a:lstStyle/>
          <a:p>
            <a:pPr algn="r">
              <a:buNone/>
              <a:defRPr sz="750" b="1">
                <a:solidFill>
                  <a:srgbClr val="5B718C"/>
                </a:solidFill>
              </a:defRPr>
            </a:pPr>
            <a:r>
              <a:rPr sz="750" b="1">
                <a:solidFill>
                  <a:srgbClr val="5B718C"/>
                </a:solidFill>
              </a:rPr>
              <a:t>13</a:t>
            </a:r>
          </a:p>
        </p:txBody>
      </p:sp>
      <p:pic>
        <p:nvPicPr>
          <p:cNvPr id="13" name="Picture 12">
            <a:extLst>
              <a:ext uri="{FF2B5EF4-FFF2-40B4-BE49-F238E27FC236}">
                <a16:creationId xmlns:a16="http://schemas.microsoft.com/office/drawing/2014/main" id="{20EE8819-022F-FB9D-22EF-427E76DAD6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9706" y="86367"/>
            <a:ext cx="1477517" cy="1313513"/>
          </a:xfrm>
          <a:prstGeom prst="rect">
            <a:avLst/>
          </a:prstGeom>
        </p:spPr>
      </p:pic>
    </p:spTree>
    <p:extLst>
      <p:ext uri="{BB962C8B-B14F-4D97-AF65-F5344CB8AC3E}">
        <p14:creationId xmlns:p14="http://schemas.microsoft.com/office/powerpoint/2010/main" val="42053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61E39"/>
        </a:solidFill>
        <a:effectLst/>
      </p:bgPr>
    </p:bg>
    <p:spTree>
      <p:nvGrpSpPr>
        <p:cNvPr id="1" name=""/>
        <p:cNvGrpSpPr/>
        <p:nvPr/>
      </p:nvGrpSpPr>
      <p:grpSpPr>
        <a:xfrm>
          <a:off x="0" y="0"/>
          <a:ext cx="0" cy="0"/>
          <a:chOff x="0" y="0"/>
          <a:chExt cx="0" cy="0"/>
        </a:xfrm>
      </p:grpSpPr>
      <p:pic>
        <p:nvPicPr>
          <p:cNvPr id="23" name="Picture 20"/>
          <p:cNvPicPr>
            <a:picLocks noChangeAspect="1"/>
          </p:cNvPicPr>
          <p:nvPr/>
        </p:nvPicPr>
        <p:blipFill>
          <a:blip r:embed="rId3"/>
          <a:srcRect l="42000" r="20500"/>
          <a:stretch>
            <a:fillRect/>
          </a:stretch>
        </p:blipFill>
        <p:spPr>
          <a:xfrm>
            <a:off x="5631711" y="0"/>
            <a:ext cx="5060102" cy="7554226"/>
          </a:xfrm>
          <a:prstGeom prst="rect">
            <a:avLst/>
          </a:prstGeom>
        </p:spPr>
      </p:pic>
      <p:sp>
        <p:nvSpPr>
          <p:cNvPr id="2" name="Rectangle 1">
            <a:extLst>
              <a:ext uri="{FF2B5EF4-FFF2-40B4-BE49-F238E27FC236}">
                <a16:creationId xmlns:a16="http://schemas.microsoft.com/office/drawing/2014/main" id="{E60E3E53-4041-407C-9C04-E176032B3CF7}"/>
              </a:ext>
            </a:extLst>
          </p:cNvPr>
          <p:cNvSpPr>
            <a:spLocks noGrp="1"/>
          </p:cNvSpPr>
          <p:nvPr/>
        </p:nvSpPr>
        <p:spPr>
          <a:xfrm>
            <a:off x="6014250" y="-19050"/>
            <a:ext cx="4696800" cy="7598100"/>
          </a:xfrm>
          <a:prstGeom prst="rect">
            <a:avLst/>
          </a:prstGeom>
          <a:ln w="0">
            <a:noFill/>
            <a:prstDash val="solid"/>
          </a:ln>
        </p:spPr>
        <p:txBody>
          <a:bodyPr/>
          <a:lstStyle/>
          <a:p>
            <a:endParaRPr/>
          </a:p>
        </p:txBody>
      </p:sp>
      <p:sp>
        <p:nvSpPr>
          <p:cNvPr id="5" name="Rectangle 4">
            <a:extLst>
              <a:ext uri="{FF2B5EF4-FFF2-40B4-BE49-F238E27FC236}">
                <a16:creationId xmlns:a16="http://schemas.microsoft.com/office/drawing/2014/main" id="{1E5A6432-CEC0-46AC-A660-0B7F1AC1BED4}"/>
              </a:ext>
            </a:extLst>
          </p:cNvPr>
          <p:cNvSpPr>
            <a:spLocks noGrp="1"/>
          </p:cNvSpPr>
          <p:nvPr/>
        </p:nvSpPr>
        <p:spPr>
          <a:xfrm>
            <a:off x="618131" y="1869000"/>
            <a:ext cx="2673000" cy="231000"/>
          </a:xfrm>
          <a:prstGeom prst="rect">
            <a:avLst/>
          </a:prstGeom>
          <a:noFill/>
          <a:ln w="0">
            <a:noFill/>
            <a:prstDash val="solid"/>
          </a:ln>
        </p:spPr>
        <p:txBody>
          <a:bodyPr/>
          <a:lstStyle/>
          <a:p>
            <a:pPr algn="l">
              <a:buNone/>
              <a:defRPr sz="825" b="1">
                <a:solidFill>
                  <a:srgbClr val="8CE2DE"/>
                </a:solidFill>
              </a:defRPr>
            </a:pPr>
            <a:endParaRPr sz="825" b="1">
              <a:solidFill>
                <a:srgbClr val="8CE2DE"/>
              </a:solidFill>
            </a:endParaRPr>
          </a:p>
        </p:txBody>
      </p:sp>
      <p:sp>
        <p:nvSpPr>
          <p:cNvPr id="6" name="Rectangle 5">
            <a:extLst>
              <a:ext uri="{FF2B5EF4-FFF2-40B4-BE49-F238E27FC236}">
                <a16:creationId xmlns:a16="http://schemas.microsoft.com/office/drawing/2014/main" id="{97060677-8622-419C-B68B-5C9A8A7B8A88}"/>
              </a:ext>
            </a:extLst>
          </p:cNvPr>
          <p:cNvSpPr>
            <a:spLocks noGrp="1"/>
          </p:cNvSpPr>
          <p:nvPr/>
        </p:nvSpPr>
        <p:spPr>
          <a:xfrm>
            <a:off x="618131" y="2373000"/>
            <a:ext cx="4343625" cy="651000"/>
          </a:xfrm>
          <a:prstGeom prst="rect">
            <a:avLst/>
          </a:prstGeom>
          <a:noFill/>
          <a:ln w="0">
            <a:noFill/>
            <a:prstDash val="solid"/>
          </a:ln>
        </p:spPr>
        <p:txBody>
          <a:bodyPr/>
          <a:lstStyle/>
          <a:p>
            <a:pPr algn="l">
              <a:buNone/>
              <a:defRPr sz="2850" b="1">
                <a:solidFill>
                  <a:srgbClr val="FFFFFF"/>
                </a:solidFill>
              </a:defRPr>
            </a:pPr>
            <a:r>
              <a:rPr sz="2850" b="1">
                <a:solidFill>
                  <a:srgbClr val="FFFFFF"/>
                </a:solidFill>
              </a:rPr>
              <a:t>18. Contact Details</a:t>
            </a:r>
          </a:p>
        </p:txBody>
      </p:sp>
      <p:sp>
        <p:nvSpPr>
          <p:cNvPr id="7" name="Rectangle: Rounded Corners 6">
            <a:extLst>
              <a:ext uri="{FF2B5EF4-FFF2-40B4-BE49-F238E27FC236}">
                <a16:creationId xmlns:a16="http://schemas.microsoft.com/office/drawing/2014/main" id="{CF372649-009F-4364-8375-B4E9CBC53593}"/>
              </a:ext>
            </a:extLst>
          </p:cNvPr>
          <p:cNvSpPr>
            <a:spLocks noGrp="1"/>
          </p:cNvSpPr>
          <p:nvPr/>
        </p:nvSpPr>
        <p:spPr>
          <a:xfrm>
            <a:off x="618131" y="3507000"/>
            <a:ext cx="4761281" cy="2415000"/>
          </a:xfrm>
          <a:prstGeom prst="roundRect">
            <a:avLst>
              <a:gd name="adj" fmla="val 5217"/>
            </a:avLst>
          </a:prstGeom>
          <a:solidFill>
            <a:srgbClr val="FFFFFF"/>
          </a:solidFill>
          <a:ln w="9525">
            <a:solidFill>
              <a:srgbClr val="FFFFFF"/>
            </a:solidFill>
            <a:prstDash val="solid"/>
          </a:ln>
        </p:spPr>
        <p:txBody>
          <a:bodyPr/>
          <a:lstStyle/>
          <a:p>
            <a:endParaRPr/>
          </a:p>
        </p:txBody>
      </p:sp>
      <p:sp>
        <p:nvSpPr>
          <p:cNvPr id="8" name="Rectangle 7">
            <a:extLst>
              <a:ext uri="{FF2B5EF4-FFF2-40B4-BE49-F238E27FC236}">
                <a16:creationId xmlns:a16="http://schemas.microsoft.com/office/drawing/2014/main" id="{3CF15C55-007A-48E1-9EEC-B053CE17A49D}"/>
              </a:ext>
            </a:extLst>
          </p:cNvPr>
          <p:cNvSpPr>
            <a:spLocks noGrp="1"/>
          </p:cNvSpPr>
          <p:nvPr/>
        </p:nvSpPr>
        <p:spPr>
          <a:xfrm>
            <a:off x="985669" y="3927000"/>
            <a:ext cx="1252969" cy="231000"/>
          </a:xfrm>
          <a:prstGeom prst="rect">
            <a:avLst/>
          </a:prstGeom>
          <a:noFill/>
          <a:ln w="0">
            <a:noFill/>
            <a:prstDash val="solid"/>
          </a:ln>
        </p:spPr>
        <p:txBody>
          <a:bodyPr/>
          <a:lstStyle/>
          <a:p>
            <a:pPr algn="l">
              <a:buNone/>
              <a:defRPr sz="1050" b="1">
                <a:solidFill>
                  <a:srgbClr val="0B3562"/>
                </a:solidFill>
              </a:defRPr>
            </a:pPr>
            <a:r>
              <a:rPr sz="1050" b="1">
                <a:solidFill>
                  <a:srgbClr val="0B3562"/>
                </a:solidFill>
              </a:rPr>
              <a:t>Privacy contact</a:t>
            </a:r>
          </a:p>
        </p:txBody>
      </p:sp>
      <p:sp>
        <p:nvSpPr>
          <p:cNvPr id="9" name="Rectangle 8">
            <a:extLst>
              <a:ext uri="{FF2B5EF4-FFF2-40B4-BE49-F238E27FC236}">
                <a16:creationId xmlns:a16="http://schemas.microsoft.com/office/drawing/2014/main" id="{95462DA4-1285-4BDD-8C67-69B8CABF5C79}"/>
              </a:ext>
            </a:extLst>
          </p:cNvPr>
          <p:cNvSpPr>
            <a:spLocks noGrp="1"/>
          </p:cNvSpPr>
          <p:nvPr/>
        </p:nvSpPr>
        <p:spPr>
          <a:xfrm>
            <a:off x="2190750" y="3927000"/>
            <a:ext cx="3143250" cy="231000"/>
          </a:xfrm>
          <a:prstGeom prst="rect">
            <a:avLst/>
          </a:prstGeom>
          <a:noFill/>
          <a:ln w="0">
            <a:noFill/>
            <a:prstDash val="solid"/>
          </a:ln>
        </p:spPr>
        <p:txBody>
          <a:bodyPr/>
          <a:lstStyle/>
          <a:p>
            <a:pPr algn="l">
              <a:buNone/>
              <a:defRPr sz="1050" b="0">
                <a:solidFill>
                  <a:srgbClr val="506783"/>
                </a:solidFill>
              </a:defRPr>
            </a:pPr>
            <a:r>
              <a:rPr sz="1050" b="0">
                <a:solidFill>
                  <a:srgbClr val="506783"/>
                </a:solidFill>
              </a:rPr>
              <a:t>Privacy Officer</a:t>
            </a:r>
          </a:p>
        </p:txBody>
      </p:sp>
      <p:sp>
        <p:nvSpPr>
          <p:cNvPr id="10" name="Rectangle 9">
            <a:extLst>
              <a:ext uri="{FF2B5EF4-FFF2-40B4-BE49-F238E27FC236}">
                <a16:creationId xmlns:a16="http://schemas.microsoft.com/office/drawing/2014/main" id="{561C2976-D2E0-45C9-BD02-51DF97F0265B}"/>
              </a:ext>
            </a:extLst>
          </p:cNvPr>
          <p:cNvSpPr>
            <a:spLocks noGrp="1"/>
          </p:cNvSpPr>
          <p:nvPr/>
        </p:nvSpPr>
        <p:spPr>
          <a:xfrm>
            <a:off x="985669" y="4368000"/>
            <a:ext cx="1252969" cy="231000"/>
          </a:xfrm>
          <a:prstGeom prst="rect">
            <a:avLst/>
          </a:prstGeom>
          <a:noFill/>
          <a:ln w="0">
            <a:noFill/>
            <a:prstDash val="solid"/>
          </a:ln>
        </p:spPr>
        <p:txBody>
          <a:bodyPr/>
          <a:lstStyle/>
          <a:p>
            <a:pPr algn="l">
              <a:buNone/>
              <a:defRPr sz="1050" b="1">
                <a:solidFill>
                  <a:srgbClr val="0B3562"/>
                </a:solidFill>
              </a:defRPr>
            </a:pPr>
            <a:r>
              <a:rPr sz="1050" b="1">
                <a:solidFill>
                  <a:srgbClr val="0B3562"/>
                </a:solidFill>
              </a:rPr>
              <a:t>Business</a:t>
            </a:r>
          </a:p>
        </p:txBody>
      </p:sp>
      <p:sp>
        <p:nvSpPr>
          <p:cNvPr id="11" name="Rectangle 10">
            <a:extLst>
              <a:ext uri="{FF2B5EF4-FFF2-40B4-BE49-F238E27FC236}">
                <a16:creationId xmlns:a16="http://schemas.microsoft.com/office/drawing/2014/main" id="{FFE62739-E233-4546-8437-2EC90DE0D1D1}"/>
              </a:ext>
            </a:extLst>
          </p:cNvPr>
          <p:cNvSpPr>
            <a:spLocks noGrp="1"/>
          </p:cNvSpPr>
          <p:nvPr/>
        </p:nvSpPr>
        <p:spPr>
          <a:xfrm>
            <a:off x="2190750" y="4368000"/>
            <a:ext cx="3143250" cy="231000"/>
          </a:xfrm>
          <a:prstGeom prst="rect">
            <a:avLst/>
          </a:prstGeom>
          <a:noFill/>
          <a:ln w="0">
            <a:noFill/>
            <a:prstDash val="solid"/>
          </a:ln>
        </p:spPr>
        <p:txBody>
          <a:bodyPr/>
          <a:lstStyle/>
          <a:p>
            <a:pPr algn="l">
              <a:buNone/>
              <a:defRPr sz="1050" b="0">
                <a:solidFill>
                  <a:srgbClr val="506783"/>
                </a:solidFill>
              </a:defRPr>
            </a:pPr>
            <a:r>
              <a:rPr sz="1050" b="0">
                <a:solidFill>
                  <a:srgbClr val="506783"/>
                </a:solidFill>
              </a:rPr>
              <a:t>Alliance Property &amp; Infrastructure Services Pty Ltd (APIS)</a:t>
            </a:r>
          </a:p>
        </p:txBody>
      </p:sp>
      <p:sp>
        <p:nvSpPr>
          <p:cNvPr id="12" name="Rectangle 11">
            <a:extLst>
              <a:ext uri="{FF2B5EF4-FFF2-40B4-BE49-F238E27FC236}">
                <a16:creationId xmlns:a16="http://schemas.microsoft.com/office/drawing/2014/main" id="{A698A950-6D8A-49F5-821B-B77892879FA0}"/>
              </a:ext>
            </a:extLst>
          </p:cNvPr>
          <p:cNvSpPr>
            <a:spLocks noGrp="1"/>
          </p:cNvSpPr>
          <p:nvPr/>
        </p:nvSpPr>
        <p:spPr>
          <a:xfrm>
            <a:off x="985669" y="4809000"/>
            <a:ext cx="1252969" cy="231000"/>
          </a:xfrm>
          <a:prstGeom prst="rect">
            <a:avLst/>
          </a:prstGeom>
          <a:noFill/>
          <a:ln w="0">
            <a:noFill/>
            <a:prstDash val="solid"/>
          </a:ln>
        </p:spPr>
        <p:txBody>
          <a:bodyPr/>
          <a:lstStyle/>
          <a:p>
            <a:pPr algn="l">
              <a:buNone/>
              <a:defRPr sz="1050" b="1">
                <a:solidFill>
                  <a:srgbClr val="0B3562"/>
                </a:solidFill>
              </a:defRPr>
            </a:pPr>
            <a:r>
              <a:rPr sz="1050" b="1">
                <a:solidFill>
                  <a:srgbClr val="0B3562"/>
                </a:solidFill>
              </a:rPr>
              <a:t>Email</a:t>
            </a:r>
          </a:p>
        </p:txBody>
      </p:sp>
      <p:sp>
        <p:nvSpPr>
          <p:cNvPr id="13" name="Rectangle 12">
            <a:extLst>
              <a:ext uri="{FF2B5EF4-FFF2-40B4-BE49-F238E27FC236}">
                <a16:creationId xmlns:a16="http://schemas.microsoft.com/office/drawing/2014/main" id="{A022AF69-1F37-4D5C-ADBB-FCC42CC6FDBF}"/>
              </a:ext>
            </a:extLst>
          </p:cNvPr>
          <p:cNvSpPr>
            <a:spLocks noGrp="1"/>
          </p:cNvSpPr>
          <p:nvPr/>
        </p:nvSpPr>
        <p:spPr>
          <a:xfrm>
            <a:off x="2190750" y="4809000"/>
            <a:ext cx="3143250" cy="231000"/>
          </a:xfrm>
          <a:prstGeom prst="rect">
            <a:avLst/>
          </a:prstGeom>
          <a:noFill/>
          <a:ln w="0">
            <a:noFill/>
            <a:prstDash val="solid"/>
          </a:ln>
        </p:spPr>
        <p:txBody>
          <a:bodyPr/>
          <a:lstStyle/>
          <a:p>
            <a:pPr algn="l">
              <a:buNone/>
              <a:defRPr sz="1050" b="0">
                <a:solidFill>
                  <a:srgbClr val="506783"/>
                </a:solidFill>
              </a:defRPr>
            </a:pPr>
            <a:r>
              <a:rPr sz="1050" b="0">
                <a:solidFill>
                  <a:srgbClr val="506783"/>
                </a:solidFill>
              </a:rPr>
              <a:t>enquiry@apis.net.au</a:t>
            </a:r>
          </a:p>
        </p:txBody>
      </p:sp>
      <p:sp>
        <p:nvSpPr>
          <p:cNvPr id="14" name="Rectangle 13">
            <a:extLst>
              <a:ext uri="{FF2B5EF4-FFF2-40B4-BE49-F238E27FC236}">
                <a16:creationId xmlns:a16="http://schemas.microsoft.com/office/drawing/2014/main" id="{BF027131-1935-4B80-A2AB-D5C02D6BF00E}"/>
              </a:ext>
            </a:extLst>
          </p:cNvPr>
          <p:cNvSpPr>
            <a:spLocks noGrp="1"/>
          </p:cNvSpPr>
          <p:nvPr/>
        </p:nvSpPr>
        <p:spPr>
          <a:xfrm>
            <a:off x="985669" y="5250000"/>
            <a:ext cx="1252969" cy="231000"/>
          </a:xfrm>
          <a:prstGeom prst="rect">
            <a:avLst/>
          </a:prstGeom>
          <a:noFill/>
          <a:ln w="0">
            <a:noFill/>
            <a:prstDash val="solid"/>
          </a:ln>
        </p:spPr>
        <p:txBody>
          <a:bodyPr/>
          <a:lstStyle/>
          <a:p>
            <a:pPr algn="l">
              <a:buNone/>
              <a:defRPr sz="1050" b="1">
                <a:solidFill>
                  <a:srgbClr val="0B3562"/>
                </a:solidFill>
              </a:defRPr>
            </a:pPr>
            <a:r>
              <a:rPr sz="1050" b="1">
                <a:solidFill>
                  <a:srgbClr val="0B3562"/>
                </a:solidFill>
              </a:rPr>
              <a:t>Phone / Website</a:t>
            </a:r>
          </a:p>
        </p:txBody>
      </p:sp>
      <p:sp>
        <p:nvSpPr>
          <p:cNvPr id="15" name="Rectangle 14">
            <a:extLst>
              <a:ext uri="{FF2B5EF4-FFF2-40B4-BE49-F238E27FC236}">
                <a16:creationId xmlns:a16="http://schemas.microsoft.com/office/drawing/2014/main" id="{89059D4D-8D83-47EA-A2C5-C9EBF4BF5D2F}"/>
              </a:ext>
            </a:extLst>
          </p:cNvPr>
          <p:cNvSpPr>
            <a:spLocks noGrp="1"/>
          </p:cNvSpPr>
          <p:nvPr/>
        </p:nvSpPr>
        <p:spPr>
          <a:xfrm>
            <a:off x="2190750" y="5250000"/>
            <a:ext cx="3143250" cy="231000"/>
          </a:xfrm>
          <a:prstGeom prst="rect">
            <a:avLst/>
          </a:prstGeom>
          <a:noFill/>
          <a:ln w="0">
            <a:noFill/>
            <a:prstDash val="solid"/>
          </a:ln>
        </p:spPr>
        <p:txBody>
          <a:bodyPr/>
          <a:lstStyle/>
          <a:p>
            <a:pPr algn="l">
              <a:buNone/>
              <a:defRPr sz="1050" b="0">
                <a:solidFill>
                  <a:srgbClr val="506783"/>
                </a:solidFill>
              </a:defRPr>
            </a:pPr>
            <a:r>
              <a:rPr sz="1050" b="0">
                <a:solidFill>
                  <a:srgbClr val="506783"/>
                </a:solidFill>
              </a:rPr>
              <a:t>1300 175 645 | www.apis.net.au</a:t>
            </a:r>
          </a:p>
        </p:txBody>
      </p:sp>
      <p:sp>
        <p:nvSpPr>
          <p:cNvPr id="17" name="Rectangle 16">
            <a:extLst>
              <a:ext uri="{FF2B5EF4-FFF2-40B4-BE49-F238E27FC236}">
                <a16:creationId xmlns:a16="http://schemas.microsoft.com/office/drawing/2014/main" id="{69792DEC-83C4-43FC-9088-BE756DCA19A1}"/>
              </a:ext>
            </a:extLst>
          </p:cNvPr>
          <p:cNvSpPr>
            <a:spLocks noGrp="1"/>
          </p:cNvSpPr>
          <p:nvPr/>
        </p:nvSpPr>
        <p:spPr>
          <a:xfrm>
            <a:off x="618131" y="6699000"/>
            <a:ext cx="2673000" cy="231000"/>
          </a:xfrm>
          <a:prstGeom prst="rect">
            <a:avLst/>
          </a:prstGeom>
          <a:noFill/>
          <a:ln w="0">
            <a:noFill/>
            <a:prstDash val="solid"/>
          </a:ln>
        </p:spPr>
        <p:txBody>
          <a:bodyPr/>
          <a:lstStyle/>
          <a:p>
            <a:pPr algn="l">
              <a:buNone/>
              <a:defRPr sz="900" b="1">
                <a:solidFill>
                  <a:srgbClr val="D9E8F4"/>
                </a:solidFill>
              </a:defRPr>
            </a:pPr>
            <a:r>
              <a:rPr sz="900" b="1">
                <a:solidFill>
                  <a:srgbClr val="D9E8F4"/>
                </a:solidFill>
              </a:rPr>
              <a:t>Published date: 8 July 2026</a:t>
            </a:r>
          </a:p>
        </p:txBody>
      </p:sp>
      <p:sp>
        <p:nvSpPr>
          <p:cNvPr id="19" name="Rectangle 18">
            <a:extLst>
              <a:ext uri="{FF2B5EF4-FFF2-40B4-BE49-F238E27FC236}">
                <a16:creationId xmlns:a16="http://schemas.microsoft.com/office/drawing/2014/main" id="{2D36A36D-3512-4278-B856-55A8509191E3}"/>
              </a:ext>
            </a:extLst>
          </p:cNvPr>
          <p:cNvSpPr>
            <a:spLocks noGrp="1"/>
          </p:cNvSpPr>
          <p:nvPr/>
        </p:nvSpPr>
        <p:spPr>
          <a:xfrm>
            <a:off x="618131" y="7308000"/>
            <a:ext cx="3007125" cy="147000"/>
          </a:xfrm>
          <a:prstGeom prst="rect">
            <a:avLst/>
          </a:prstGeom>
          <a:noFill/>
          <a:ln w="0">
            <a:noFill/>
            <a:prstDash val="solid"/>
          </a:ln>
        </p:spPr>
        <p:txBody>
          <a:bodyPr/>
          <a:lstStyle/>
          <a:p>
            <a:pPr algn="l">
              <a:buNone/>
              <a:defRPr sz="525" b="1">
                <a:solidFill>
                  <a:srgbClr val="C9DCEB"/>
                </a:solidFill>
              </a:defRPr>
            </a:pPr>
            <a:endParaRPr sz="525" b="1">
              <a:solidFill>
                <a:srgbClr val="C9DCEB"/>
              </a:solidFill>
            </a:endParaRPr>
          </a:p>
        </p:txBody>
      </p:sp>
      <p:sp>
        <p:nvSpPr>
          <p:cNvPr id="20" name="Rectangle 19">
            <a:extLst>
              <a:ext uri="{FF2B5EF4-FFF2-40B4-BE49-F238E27FC236}">
                <a16:creationId xmlns:a16="http://schemas.microsoft.com/office/drawing/2014/main" id="{171D9861-51D4-4C16-81A0-B642BB6FC8F2}"/>
              </a:ext>
            </a:extLst>
          </p:cNvPr>
          <p:cNvSpPr>
            <a:spLocks noGrp="1"/>
          </p:cNvSpPr>
          <p:nvPr/>
        </p:nvSpPr>
        <p:spPr>
          <a:xfrm>
            <a:off x="9856688" y="7266000"/>
            <a:ext cx="300712" cy="189000"/>
          </a:xfrm>
          <a:prstGeom prst="rect">
            <a:avLst/>
          </a:prstGeom>
          <a:noFill/>
          <a:ln w="0">
            <a:noFill/>
            <a:prstDash val="solid"/>
          </a:ln>
        </p:spPr>
        <p:txBody>
          <a:bodyPr/>
          <a:lstStyle/>
          <a:p>
            <a:pPr algn="r">
              <a:buNone/>
              <a:defRPr sz="750" b="1">
                <a:solidFill>
                  <a:srgbClr val="FFFFFF"/>
                </a:solidFill>
              </a:defRPr>
            </a:pPr>
            <a:r>
              <a:t>14</a:t>
            </a:r>
            <a:endParaRPr sz="750" b="1">
              <a:solidFill>
                <a:srgbClr val="C9DCEB"/>
              </a:solidFill>
            </a:endParaRPr>
          </a:p>
        </p:txBody>
      </p:sp>
      <p:pic>
        <p:nvPicPr>
          <p:cNvPr id="4" name="Picture 3">
            <a:extLst>
              <a:ext uri="{FF2B5EF4-FFF2-40B4-BE49-F238E27FC236}">
                <a16:creationId xmlns:a16="http://schemas.microsoft.com/office/drawing/2014/main" id="{B1B6EED3-4081-2914-A8A8-D5A54E06EB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908" y="296086"/>
            <a:ext cx="1792929" cy="1593914"/>
          </a:xfrm>
          <a:prstGeom prst="rect">
            <a:avLst/>
          </a:prstGeom>
        </p:spPr>
      </p:pic>
    </p:spTree>
    <p:extLst>
      <p:ext uri="{BB962C8B-B14F-4D97-AF65-F5344CB8AC3E}">
        <p14:creationId xmlns:p14="http://schemas.microsoft.com/office/powerpoint/2010/main" val="124554204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2500</Words>
  <Application>Microsoft Office PowerPoint</Application>
  <DocSecurity>0</DocSecurity>
  <PresentationFormat>Custom</PresentationFormat>
  <Paragraphs>111</Paragraphs>
  <Slides>14</Slides>
  <Notes>14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14</vt:i4>
      </vt:variant>
    </vt:vector>
  </HeadingPairs>
  <TitlesOfParts>
    <vt:vector size="16" baseType="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Chris Michael</cp:lastModifiedBy>
  <cp:revision>1</cp:revision>
  <dcterms:created xsi:type="dcterms:W3CDTF">2026-08-20T14:30:09Z</dcterms:created>
  <dcterms:modified xsi:type="dcterms:W3CDTF">2026-08-23T23:22:49Z</dcterms:modified>
</cp:coreProperties>
</file>